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comments/modernComment_357_61675915.xml" ContentType="application/vnd.ms-powerpoint.comments+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 id="2147483790" r:id="rId5"/>
    <p:sldMasterId id="2147483805" r:id="rId6"/>
  </p:sldMasterIdLst>
  <p:notesMasterIdLst>
    <p:notesMasterId r:id="rId69"/>
  </p:notesMasterIdLst>
  <p:handoutMasterIdLst>
    <p:handoutMasterId r:id="rId70"/>
  </p:handoutMasterIdLst>
  <p:sldIdLst>
    <p:sldId id="747" r:id="rId7"/>
    <p:sldId id="571" r:id="rId8"/>
    <p:sldId id="821" r:id="rId9"/>
    <p:sldId id="720" r:id="rId10"/>
    <p:sldId id="822" r:id="rId11"/>
    <p:sldId id="823" r:id="rId12"/>
    <p:sldId id="824" r:id="rId13"/>
    <p:sldId id="825" r:id="rId14"/>
    <p:sldId id="826" r:id="rId15"/>
    <p:sldId id="827" r:id="rId16"/>
    <p:sldId id="828" r:id="rId17"/>
    <p:sldId id="829" r:id="rId18"/>
    <p:sldId id="830" r:id="rId19"/>
    <p:sldId id="711" r:id="rId20"/>
    <p:sldId id="831" r:id="rId21"/>
    <p:sldId id="832" r:id="rId22"/>
    <p:sldId id="833" r:id="rId23"/>
    <p:sldId id="834" r:id="rId24"/>
    <p:sldId id="835" r:id="rId25"/>
    <p:sldId id="836" r:id="rId26"/>
    <p:sldId id="837" r:id="rId27"/>
    <p:sldId id="838" r:id="rId28"/>
    <p:sldId id="839" r:id="rId29"/>
    <p:sldId id="840" r:id="rId30"/>
    <p:sldId id="727" r:id="rId31"/>
    <p:sldId id="841" r:id="rId32"/>
    <p:sldId id="842" r:id="rId33"/>
    <p:sldId id="843" r:id="rId34"/>
    <p:sldId id="844" r:id="rId35"/>
    <p:sldId id="845" r:id="rId36"/>
    <p:sldId id="846" r:id="rId37"/>
    <p:sldId id="847" r:id="rId38"/>
    <p:sldId id="848" r:id="rId39"/>
    <p:sldId id="734" r:id="rId40"/>
    <p:sldId id="849" r:id="rId41"/>
    <p:sldId id="850" r:id="rId42"/>
    <p:sldId id="855" r:id="rId43"/>
    <p:sldId id="851" r:id="rId44"/>
    <p:sldId id="852" r:id="rId45"/>
    <p:sldId id="853" r:id="rId46"/>
    <p:sldId id="854" r:id="rId47"/>
    <p:sldId id="741" r:id="rId48"/>
    <p:sldId id="858" r:id="rId49"/>
    <p:sldId id="859" r:id="rId50"/>
    <p:sldId id="860" r:id="rId51"/>
    <p:sldId id="861" r:id="rId52"/>
    <p:sldId id="862" r:id="rId53"/>
    <p:sldId id="863" r:id="rId54"/>
    <p:sldId id="865" r:id="rId55"/>
    <p:sldId id="866" r:id="rId56"/>
    <p:sldId id="867" r:id="rId57"/>
    <p:sldId id="868" r:id="rId58"/>
    <p:sldId id="869" r:id="rId59"/>
    <p:sldId id="870" r:id="rId60"/>
    <p:sldId id="871" r:id="rId61"/>
    <p:sldId id="872" r:id="rId62"/>
    <p:sldId id="873" r:id="rId63"/>
    <p:sldId id="874" r:id="rId64"/>
    <p:sldId id="875" r:id="rId65"/>
    <p:sldId id="876" r:id="rId66"/>
    <p:sldId id="662" r:id="rId67"/>
    <p:sldId id="877"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8542D-B050-D8DE-DC7D-462CF9D437DD}" name="Hacker, Elizabeth (Volpe)" initials="HE(" userId="S::Elizabeth.Hacker@ad.dot.gov::3ecdc7a5-2458-4453-ab42-fc71e7e16928" providerId="AD"/>
  <p188:author id="{844B1947-87C6-A8C8-CDBE-0A0244169B52}" name="Eakes, Charles (FMCSA)" initials="EC(" userId="S::charles.eakes@ad.dot.gov::7336d3e1-f12e-4915-8342-59b82e51c2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ovine, Linda CTR (Volpe)" initials="ELC(" lastIdx="3" clrIdx="0"/>
  <p:cmAuthor id="2" name="Butts, Laurie CTR (Volpe)" initials="BLC(" lastIdx="14" clrIdx="1"/>
  <p:cmAuthor id="3" name="Hacker, Elizabeth (VOLPE)" initials="HE(" lastIdx="10" clrIdx="2"/>
  <p:cmAuthor id="4" name="Kennedy, Nancy (Volpe)" initials="KN(" lastIdx="1" clrIdx="3"/>
  <p:cmAuthor id="5" name="Lacombe, Annalynn (VOLPE)" initials="LA(" lastIdx="1" clrIdx="4"/>
  <p:cmAuthor id="6" name="Marshall, Gian (FMCSA)" initials="MG(" lastIdx="73" clrIdx="5">
    <p:extLst>
      <p:ext uri="{19B8F6BF-5375-455C-9EA6-DF929625EA0E}">
        <p15:presenceInfo xmlns:p15="http://schemas.microsoft.com/office/powerpoint/2012/main" userId="S-1-5-21-982035342-1880134254-310265210-152890" providerId="AD"/>
      </p:ext>
    </p:extLst>
  </p:cmAuthor>
  <p:cmAuthor id="7" name="Baker, Barbara (FMCSA)" initials="BB(" lastIdx="37" clrIdx="6">
    <p:extLst>
      <p:ext uri="{19B8F6BF-5375-455C-9EA6-DF929625EA0E}">
        <p15:presenceInfo xmlns:p15="http://schemas.microsoft.com/office/powerpoint/2012/main" userId="S-1-5-21-982035342-1880134254-310265210-71768" providerId="AD"/>
      </p:ext>
    </p:extLst>
  </p:cmAuthor>
  <p:cmAuthor id="8" name="Yessen, David (FMCSA)" initials="YD(" lastIdx="5" clrIdx="7">
    <p:extLst>
      <p:ext uri="{19B8F6BF-5375-455C-9EA6-DF929625EA0E}">
        <p15:presenceInfo xmlns:p15="http://schemas.microsoft.com/office/powerpoint/2012/main" userId="S-1-5-21-982035342-1880134254-310265210-71420" providerId="AD"/>
      </p:ext>
    </p:extLst>
  </p:cmAuthor>
  <p:cmAuthor id="9" name="Lancaster, Jennifer (FMCSA)" initials="LJ(" lastIdx="4" clrIdx="8">
    <p:extLst>
      <p:ext uri="{19B8F6BF-5375-455C-9EA6-DF929625EA0E}">
        <p15:presenceInfo xmlns:p15="http://schemas.microsoft.com/office/powerpoint/2012/main" userId="S-1-5-21-982035342-1880134254-310265210-71132" providerId="AD"/>
      </p:ext>
    </p:extLst>
  </p:cmAuthor>
  <p:cmAuthor id="10" name="Hacker, Elizabeth CTR (Volpe)" initials="HEC(" lastIdx="47" clrIdx="9">
    <p:extLst>
      <p:ext uri="{19B8F6BF-5375-455C-9EA6-DF929625EA0E}">
        <p15:presenceInfo xmlns:p15="http://schemas.microsoft.com/office/powerpoint/2012/main" userId="S-1-5-21-982035342-1880134254-310265210-468621" providerId="AD"/>
      </p:ext>
    </p:extLst>
  </p:cmAuthor>
  <p:cmAuthor id="11" name="DeLorenzo, Joseph (FMCSA)" initials="DJ(" lastIdx="7" clrIdx="10">
    <p:extLst>
      <p:ext uri="{19B8F6BF-5375-455C-9EA6-DF929625EA0E}">
        <p15:presenceInfo xmlns:p15="http://schemas.microsoft.com/office/powerpoint/2012/main" userId="S-1-5-21-982035342-1880134254-310265210-71039" providerId="AD"/>
      </p:ext>
    </p:extLst>
  </p:cmAuthor>
  <p:cmAuthor id="12" name="Luu, Kathryn CTR (Volpe)" initials="LKC(" lastIdx="2" clrIdx="11">
    <p:extLst>
      <p:ext uri="{19B8F6BF-5375-455C-9EA6-DF929625EA0E}">
        <p15:presenceInfo xmlns:p15="http://schemas.microsoft.com/office/powerpoint/2012/main" userId="S-1-5-21-982035342-1880134254-310265210-740274" providerId="AD"/>
      </p:ext>
    </p:extLst>
  </p:cmAuthor>
  <p:cmAuthor id="13" name="Marshall, Gian (FMCSA)" initials="MG( [2]" lastIdx="17" clrIdx="12">
    <p:extLst>
      <p:ext uri="{19B8F6BF-5375-455C-9EA6-DF929625EA0E}">
        <p15:presenceInfo xmlns:p15="http://schemas.microsoft.com/office/powerpoint/2012/main" userId="S::Gian.Marshall@ad.dot.gov::d13d7cab-e528-4252-bf84-6573a23f2da6" providerId="AD"/>
      </p:ext>
    </p:extLst>
  </p:cmAuthor>
  <p:cmAuthor id="14" name="Luu, Kathryn CTR (Volpe)" initials="LKC( [2]" lastIdx="4" clrIdx="13">
    <p:extLst>
      <p:ext uri="{19B8F6BF-5375-455C-9EA6-DF929625EA0E}">
        <p15:presenceInfo xmlns:p15="http://schemas.microsoft.com/office/powerpoint/2012/main" userId="S::Kathryn.Luu.CTR@ad.dot.gov::3b78c11b-97f2-46f2-9f1f-4ce34b23e6d2" providerId="AD"/>
      </p:ext>
    </p:extLst>
  </p:cmAuthor>
  <p:cmAuthor id="15" name="Hacker, Elizabeth (Volpe)" initials="HE(" lastIdx="6" clrIdx="14">
    <p:extLst>
      <p:ext uri="{19B8F6BF-5375-455C-9EA6-DF929625EA0E}">
        <p15:presenceInfo xmlns:p15="http://schemas.microsoft.com/office/powerpoint/2012/main" userId="S::Elizabeth.Hacker@ad.dot.gov::3ecdc7a5-2458-4453-ab42-fc71e7e169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777777"/>
    <a:srgbClr val="001647"/>
    <a:srgbClr val="121A45"/>
    <a:srgbClr val="E4F2F4"/>
    <a:srgbClr val="B3CBD4"/>
    <a:srgbClr val="F2F2F2"/>
    <a:srgbClr val="B3C3D3"/>
    <a:srgbClr val="01ABC2"/>
    <a:srgbClr val="5D8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FF18F-A492-478E-A644-A2C9F15167D4}" v="2" dt="2023-10-10T17:49:16.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69" autoAdjust="0"/>
  </p:normalViewPr>
  <p:slideViewPr>
    <p:cSldViewPr snapToGrid="0">
      <p:cViewPr varScale="1">
        <p:scale>
          <a:sx n="101" d="100"/>
          <a:sy n="101" d="100"/>
        </p:scale>
        <p:origin x="144" y="4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3.xml"/></Relationships>
</file>

<file path=ppt/comments/modernComment_357_61675915.xml><?xml version="1.0" encoding="utf-8"?>
<p188:cmLst xmlns:a="http://schemas.openxmlformats.org/drawingml/2006/main" xmlns:r="http://schemas.openxmlformats.org/officeDocument/2006/relationships" xmlns:p188="http://schemas.microsoft.com/office/powerpoint/2018/8/main">
  <p188:cm id="{23A8F81B-C184-4AFB-BC5B-5596C5B1D9DE}" authorId="{F058542D-B050-D8DE-DC7D-462CF9D437DD}" created="2023-07-11T20:33:14.854">
    <pc:sldMkLst xmlns:pc="http://schemas.microsoft.com/office/powerpoint/2013/main/command">
      <pc:docMk/>
      <pc:sldMk cId="1634162965" sldId="855"/>
    </pc:sldMkLst>
    <p188:replyLst>
      <p188:reply id="{F5D6584D-2ECE-44E4-A306-10A99C4DDFEF}" authorId="{844B1947-87C6-A8C8-CDBE-0A0244169B52}" created="2023-10-06T03:31:57.474">
        <p188:txBody>
          <a:bodyPr/>
          <a:lstStyle/>
          <a:p>
            <a:r>
              <a:rPr lang="en-US"/>
              <a:t>I think this slide is still appropriate, and because the information is still public and accurate, it can be added to the public overview slide.  I've moved it from slide #41 to slide #37, as I feel it is better suited to follow slide #36.</a:t>
            </a:r>
          </a:p>
        </p188:txBody>
      </p188:reply>
      <p188:reply id="{9D67647B-CA95-4360-9E07-036DECF2C5AE}" authorId="{F058542D-B050-D8DE-DC7D-462CF9D437DD}" created="2023-10-10T19:08:37.823">
        <p188:txBody>
          <a:bodyPr/>
          <a:lstStyle/>
          <a:p>
            <a:r>
              <a:rPr lang="en-US"/>
              <a:t>Great, we will add this slide to the Overview (KnowZone) version</a:t>
            </a:r>
          </a:p>
        </p188:txBody>
      </p188:reply>
    </p188:replyLst>
    <p188:txBody>
      <a:bodyPr/>
      <a:lstStyle/>
      <a:p>
        <a:r>
          <a:rPr lang="en-US"/>
          <a:t>Devin - this slide is not in the public overview PPT. Is it needed? It may also be out of date as the slide predates rule 2.</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CB79335-98E6-49DC-83F8-4324035B83AC}" type="datetimeFigureOut">
              <a:rPr lang="en-US" smtClean="0"/>
              <a:t>10/18/2023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C860756-CC52-47B4-9449-9DEC39A21256}" type="slidenum">
              <a:rPr lang="en-US" smtClean="0"/>
              <a:t>‹#›</a:t>
            </a:fld>
            <a:endParaRPr lang="en-US"/>
          </a:p>
        </p:txBody>
      </p:sp>
    </p:spTree>
    <p:extLst>
      <p:ext uri="{BB962C8B-B14F-4D97-AF65-F5344CB8AC3E}">
        <p14:creationId xmlns:p14="http://schemas.microsoft.com/office/powerpoint/2010/main" val="1615249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F9C0BDE-E372-4692-A881-6802C2FE5ABD}" type="datetimeFigureOut">
              <a:rPr lang="en-US" smtClean="0"/>
              <a:t>10/18/2023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F79FD4A-A0E3-4F17-8664-C7D8EA949AA8}" type="slidenum">
              <a:rPr lang="en-US" smtClean="0"/>
              <a:t>‹#›</a:t>
            </a:fld>
            <a:endParaRPr lang="en-US"/>
          </a:p>
        </p:txBody>
      </p:sp>
    </p:spTree>
    <p:extLst>
      <p:ext uri="{BB962C8B-B14F-4D97-AF65-F5344CB8AC3E}">
        <p14:creationId xmlns:p14="http://schemas.microsoft.com/office/powerpoint/2010/main" val="527716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1</a:t>
            </a:fld>
            <a:endParaRPr lang="en-US"/>
          </a:p>
        </p:txBody>
      </p:sp>
    </p:spTree>
    <p:extLst>
      <p:ext uri="{BB962C8B-B14F-4D97-AF65-F5344CB8AC3E}">
        <p14:creationId xmlns:p14="http://schemas.microsoft.com/office/powerpoint/2010/main" val="394676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prstClr val="black"/>
                </a:solidFill>
              </a:rPr>
              <a:t>Here is an overview of the actions that drivers are responsible for completing in the Clearinghouse.</a:t>
            </a:r>
          </a:p>
          <a:p>
            <a:endParaRPr lang="en-US" dirty="0"/>
          </a:p>
          <a:p>
            <a:pPr marL="174982" indent="-174982" defTabSz="933237">
              <a:buFont typeface="Arial" panose="020B0604020202020204" pitchFamily="34" charset="0"/>
              <a:buChar char="•"/>
              <a:defRPr/>
            </a:pPr>
            <a:r>
              <a:rPr lang="en-US" dirty="0"/>
              <a:t>Drivers only need to register for the Clearinghouse to view their</a:t>
            </a:r>
            <a:r>
              <a:rPr lang="en-US" baseline="0" dirty="0"/>
              <a:t> own violation history and respond to query consent requests. If applicable, a driver also needs to be registered to designate a substance abuse professional. </a:t>
            </a:r>
            <a:endParaRPr lang="en-US" dirty="0"/>
          </a:p>
          <a:p>
            <a:pPr marL="174982" marR="0" lvl="0" indent="-174982"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During registration</a:t>
            </a:r>
            <a:r>
              <a:rPr lang="en-US" baseline="0" dirty="0"/>
              <a:t> you’ll</a:t>
            </a:r>
            <a:r>
              <a:rPr lang="en-US" dirty="0"/>
              <a:t> add and verify your CDL information.</a:t>
            </a:r>
            <a:r>
              <a:rPr lang="en-US" baseline="0" dirty="0"/>
              <a:t> </a:t>
            </a:r>
            <a:r>
              <a:rPr lang="en-US" dirty="0"/>
              <a:t>This step is required to view your violation history and</a:t>
            </a:r>
            <a:r>
              <a:rPr lang="en-US" baseline="0" dirty="0"/>
              <a:t> </a:t>
            </a:r>
            <a:r>
              <a:rPr lang="en-US" dirty="0"/>
              <a:t>respond to query consent requests from an employer</a:t>
            </a:r>
            <a:r>
              <a:rPr lang="en-US" baseline="0" dirty="0"/>
              <a:t> or </a:t>
            </a:r>
            <a:r>
              <a:rPr lang="en-US" dirty="0"/>
              <a:t>C/TPA.</a:t>
            </a:r>
          </a:p>
          <a:p>
            <a:pPr marL="174625" indent="-174625">
              <a:buFont typeface="Arial" panose="020B0604020202020204" pitchFamily="34" charset="0"/>
              <a:buChar char="•"/>
            </a:pPr>
            <a:r>
              <a:rPr lang="en-US" dirty="0">
                <a:cs typeface="Calibri"/>
              </a:rPr>
              <a:t>Another benefit of registering in the Clearinghouse is that drivers will be able to update and designate their preferred method of contact with the Clearinghouse.</a:t>
            </a:r>
          </a:p>
          <a:p>
            <a:endParaRPr lang="en-US" dirty="0"/>
          </a:p>
          <a:p>
            <a:pPr marL="174982" indent="-174982">
              <a:buFont typeface="Arial" panose="020B0604020202020204" pitchFamily="34" charset="0"/>
              <a:buChar char="•"/>
            </a:pPr>
            <a:r>
              <a:rPr lang="en-US" dirty="0"/>
              <a:t>Drivers must also respond</a:t>
            </a:r>
            <a:r>
              <a:rPr lang="en-US" baseline="0" dirty="0"/>
              <a:t> to an electronic consent request in the Clearinghouse for a full query from a current or potential employer. This includes all pre-employment queries. </a:t>
            </a:r>
          </a:p>
          <a:p>
            <a:pPr marL="174982" indent="-174982">
              <a:buFont typeface="Arial" panose="020B0604020202020204" pitchFamily="34" charset="0"/>
              <a:buChar char="•"/>
            </a:pPr>
            <a:r>
              <a:rPr lang="en-US" b="1" dirty="0"/>
              <a:t>Failure to provide consent to such a request will result in the driver being prohibited from performing safety-sensitive functions (including operating a CMV) for that employer, in accordance with 49 CFR  382.703(c).</a:t>
            </a:r>
          </a:p>
          <a:p>
            <a:pPr marL="174982" indent="-174982">
              <a:buFont typeface="Arial" panose="020B0604020202020204" pitchFamily="34" charset="0"/>
              <a:buChar char="•"/>
            </a:pPr>
            <a:r>
              <a:rPr lang="en-US" dirty="0"/>
              <a:t>This means that if you apply for a new job as a CDL driver, you will receive a consent request for a full query, and you will need to respond to that consent request in order to be hired to operate a CMV.</a:t>
            </a:r>
          </a:p>
          <a:p>
            <a:pPr marL="174982" indent="-174982">
              <a:buFont typeface="Arial" panose="020B0604020202020204" pitchFamily="34" charset="0"/>
              <a:buChar char="•"/>
            </a:pPr>
            <a:r>
              <a:rPr lang="en-US" dirty="0"/>
              <a:t>If you do not plan on changing employers, you may still need to register for the Clearinghouse if your employer chooses to conduct a full query to access your Clearinghouse record.</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10</a:t>
            </a:fld>
            <a:endParaRPr lang="en-US"/>
          </a:p>
        </p:txBody>
      </p:sp>
    </p:spTree>
    <p:extLst>
      <p:ext uri="{BB962C8B-B14F-4D97-AF65-F5344CB8AC3E}">
        <p14:creationId xmlns:p14="http://schemas.microsoft.com/office/powerpoint/2010/main" val="159540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Now let’s talk about owner-operator</a:t>
            </a:r>
            <a:r>
              <a:rPr lang="en-US" baseline="0" dirty="0">
                <a:solidFill>
                  <a:prstClr val="black"/>
                </a:solidFill>
              </a:rPr>
              <a:t> requirements</a:t>
            </a:r>
            <a:r>
              <a:rPr lang="en-US" dirty="0">
                <a:solidFill>
                  <a:prstClr val="black"/>
                </a:solidFill>
              </a:rPr>
              <a:t>.</a:t>
            </a:r>
          </a:p>
          <a:p>
            <a:endParaRPr lang="en-US" dirty="0"/>
          </a:p>
          <a:p>
            <a:pPr marL="171450" indent="-171450">
              <a:buFont typeface="Arial" panose="020B0604020202020204" pitchFamily="34" charset="0"/>
              <a:buChar char="•"/>
            </a:pPr>
            <a:r>
              <a:rPr lang="en-US" baseline="0" dirty="0"/>
              <a:t>If you are an owner-operator, you’ll r</a:t>
            </a:r>
            <a:r>
              <a:rPr lang="en-US" dirty="0"/>
              <a:t>egister as an employer and</a:t>
            </a:r>
            <a:r>
              <a:rPr lang="en-US" baseline="0" dirty="0"/>
              <a:t> </a:t>
            </a:r>
            <a:r>
              <a:rPr lang="en-US" dirty="0"/>
              <a:t>indicate that you are an owner-operator.</a:t>
            </a:r>
            <a:r>
              <a:rPr lang="en-US" baseline="0" dirty="0"/>
              <a:t> During registration you will </a:t>
            </a:r>
            <a:r>
              <a:rPr lang="en-US" dirty="0"/>
              <a:t>link your Clearinghouse</a:t>
            </a:r>
            <a:r>
              <a:rPr lang="en-US" baseline="0" dirty="0"/>
              <a:t> with your Portal account, if applicable.</a:t>
            </a:r>
          </a:p>
          <a:p>
            <a:pPr marL="171450" indent="-171450">
              <a:buFont typeface="Arial" panose="020B0604020202020204" pitchFamily="34" charset="0"/>
              <a:buChar char="•"/>
            </a:pPr>
            <a:r>
              <a:rPr lang="en-US" baseline="0" dirty="0"/>
              <a:t>You can also add and verify your CDL number, if applicable.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Owner-operators must conduct pre-employment and annual queries to check if a driver is prohibited from operating a CMV.</a:t>
            </a:r>
            <a:endParaRPr lang="en-US" b="1" baseline="0" dirty="0"/>
          </a:p>
          <a:p>
            <a:pPr marL="171450" indent="-171450">
              <a:buFont typeface="Arial" panose="020B0604020202020204" pitchFamily="34" charset="0"/>
              <a:buChar char="•"/>
            </a:pPr>
            <a:r>
              <a:rPr lang="en-US" b="1" baseline="0" dirty="0"/>
              <a:t>Driver consent is required before a query can be conducted.</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Owner-operators MUST designate at least one consortium/third party administrator to report violations and RTD information. The C/TPA </a:t>
            </a:r>
            <a:r>
              <a:rPr lang="en-US" i="0" u="none" baseline="0" dirty="0"/>
              <a:t>may</a:t>
            </a:r>
            <a:r>
              <a:rPr lang="en-US" baseline="0" dirty="0"/>
              <a:t> be designated to conduct queries.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C/TPA may be designated during registration, or after you have completed your registration, BUT you cannot complete any actions in the Clearinghouse until you have designated at least one C/TPA.</a:t>
            </a:r>
            <a:endParaRPr lang="en-US" dirty="0"/>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11</a:t>
            </a:fld>
            <a:endParaRPr lang="en-US"/>
          </a:p>
        </p:txBody>
      </p:sp>
    </p:spTree>
    <p:extLst>
      <p:ext uri="{BB962C8B-B14F-4D97-AF65-F5344CB8AC3E}">
        <p14:creationId xmlns:p14="http://schemas.microsoft.com/office/powerpoint/2010/main" val="2291639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what actions employers are responsible for completing in the Clearinghouse.</a:t>
            </a:r>
          </a:p>
          <a:p>
            <a:endParaRPr lang="en-US" dirty="0"/>
          </a:p>
          <a:p>
            <a:r>
              <a:rPr lang="en-US" dirty="0"/>
              <a:t>Employers will register and link their Clearinghouse with their Portal account, if applicable.</a:t>
            </a:r>
          </a:p>
          <a:p>
            <a:endParaRPr lang="en-US" dirty="0"/>
          </a:p>
          <a:p>
            <a:r>
              <a:rPr lang="en-US" dirty="0"/>
              <a:t>They’ll also report CDL driver drug and alcohol program violations including positive tests, test refusals, and actual knowledge.</a:t>
            </a:r>
          </a:p>
          <a:p>
            <a:endParaRPr lang="en-US" dirty="0"/>
          </a:p>
          <a:p>
            <a:r>
              <a:rPr lang="en-US" dirty="0"/>
              <a:t>Employers must also conduct pre-employment and annual queries to check if a driver is prohibited from operating a CMV.</a:t>
            </a:r>
          </a:p>
          <a:p>
            <a:r>
              <a:rPr lang="en-US" dirty="0"/>
              <a:t>Driver consent is required before a query can be conducted. </a:t>
            </a:r>
          </a:p>
          <a:p>
            <a:endParaRPr lang="en-US" dirty="0"/>
          </a:p>
          <a:p>
            <a:r>
              <a:rPr lang="en-US" dirty="0"/>
              <a:t>Employers can also designate a consortium/third party administrator, if desired, and authorize the actions the C/TPA will complete on their behalf.</a:t>
            </a:r>
          </a:p>
          <a:p>
            <a:r>
              <a:rPr lang="en-US" dirty="0"/>
              <a:t>A C/TPA may be designated during registration, or after the employer has completed registration.</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12</a:t>
            </a:fld>
            <a:endParaRPr lang="en-US"/>
          </a:p>
        </p:txBody>
      </p:sp>
    </p:spTree>
    <p:extLst>
      <p:ext uri="{BB962C8B-B14F-4D97-AF65-F5344CB8AC3E}">
        <p14:creationId xmlns:p14="http://schemas.microsoft.com/office/powerpoint/2010/main" val="3164716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Here is an overview of the actions that MROs and SAPs are responsible for completing in the Clearinghouse.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MROs must register and</a:t>
            </a:r>
            <a:r>
              <a:rPr lang="en-US" baseline="0" dirty="0">
                <a:solidFill>
                  <a:prstClr val="black"/>
                </a:solidFill>
              </a:rPr>
              <a:t> self-certify that they meet all MRO </a:t>
            </a:r>
            <a:r>
              <a:rPr lang="en-US" dirty="0"/>
              <a:t>qualifications per §40.121</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prstClr val="black"/>
                </a:solidFill>
              </a:rPr>
              <a:t>They also report positive, </a:t>
            </a:r>
            <a:r>
              <a:rPr lang="en-US" dirty="0">
                <a:solidFill>
                  <a:schemeClr val="tx1"/>
                </a:solidFill>
              </a:rPr>
              <a:t>adulterated, substituted drug tests or test refusals per </a:t>
            </a:r>
            <a:r>
              <a:rPr lang="en-US" dirty="0"/>
              <a:t>§40.191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prstClr val="black"/>
                </a:solidFill>
              </a:rPr>
              <a:t>SAPS must register </a:t>
            </a:r>
            <a:r>
              <a:rPr lang="en-US" sz="1200" baseline="0" dirty="0">
                <a:solidFill>
                  <a:schemeClr val="tx1"/>
                </a:solidFill>
              </a:rPr>
              <a:t>and s</a:t>
            </a:r>
            <a:r>
              <a:rPr lang="en-US" sz="1200" dirty="0"/>
              <a:t>elf-certify that</a:t>
            </a:r>
            <a:r>
              <a:rPr lang="en-US" sz="1200" baseline="0" dirty="0"/>
              <a:t> they</a:t>
            </a:r>
            <a:r>
              <a:rPr lang="en-US" sz="1200" dirty="0"/>
              <a:t> meet all SAP qualifications per </a:t>
            </a:r>
            <a:r>
              <a:rPr lang="en-US" dirty="0"/>
              <a:t>§40.281</a:t>
            </a:r>
            <a:endParaRPr lang="en-US" sz="1200"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SAPs</a:t>
            </a:r>
            <a:r>
              <a:rPr lang="en-US" sz="1200" u="none" baseline="0" dirty="0"/>
              <a:t> will also enter certain information about a driver’s return-to-duty process including the date of the initial SAP assessment and the date the SAP determines the driver is eligible for RTD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Before you can enter RTD information about a driver, you will need to approve the driver’s request in the Clearinghouse to become their designated SAP</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13</a:t>
            </a:fld>
            <a:endParaRPr lang="en-US"/>
          </a:p>
        </p:txBody>
      </p:sp>
    </p:spTree>
    <p:extLst>
      <p:ext uri="{BB962C8B-B14F-4D97-AF65-F5344CB8AC3E}">
        <p14:creationId xmlns:p14="http://schemas.microsoft.com/office/powerpoint/2010/main" val="402963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r>
              <a:rPr lang="en-US">
                <a:solidFill>
                  <a:prstClr val="black"/>
                </a:solidFill>
              </a:rPr>
              <a:t>Let’s now take a closer look at the requirements for conducting queries and obtaining driver consent.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CA826-7ED4-4138-AD84-258E75E7B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32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Registration has been open on the Clearinghouse website since October 1, 2019.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Instructional job aids are available to help walk through registration for every user type.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We have had some frequently asked questions about the registration process, so we do have some tips for you to follow.</a:t>
            </a:r>
          </a:p>
          <a:p>
            <a:pPr marL="174982" indent="-174982" defTabSz="933237">
              <a:buFont typeface="Arial" panose="020B0604020202020204" pitchFamily="34" charset="0"/>
              <a:buChar char="•"/>
              <a:defRPr/>
            </a:pPr>
            <a:endParaRPr lang="en-US" dirty="0"/>
          </a:p>
          <a:p>
            <a:endParaRPr lang="en-US" baseline="0" dirty="0"/>
          </a:p>
          <a:p>
            <a:pPr marL="174982" indent="-174982" defTabSz="933237">
              <a:buFont typeface="Arial" panose="020B0604020202020204" pitchFamily="34" charset="0"/>
              <a:buChar char="•"/>
            </a:pPr>
            <a:r>
              <a:rPr lang="en-US" dirty="0"/>
              <a:t>We recommend that users do not select the “backup codes” option as an authentication method,</a:t>
            </a:r>
            <a:r>
              <a:rPr lang="en-US" baseline="0" dirty="0"/>
              <a:t> as they can only be used a limited number of times. This is meant as a fallback, in case none of the other methods (phone call, text message) work for you. These are also considered the least secure option by login.gov.</a:t>
            </a:r>
          </a:p>
          <a:p>
            <a:pPr marL="174982" indent="-174982" defTabSz="933237">
              <a:buFont typeface="Arial" panose="020B0604020202020204" pitchFamily="34" charset="0"/>
              <a:buChar char="•"/>
            </a:pPr>
            <a:r>
              <a:rPr lang="en-US" baseline="0" dirty="0"/>
              <a:t>The back up code creates 10 codes that can only be used one time. If you have used 9 of these codes, you should generate a new set before using the last code.</a:t>
            </a:r>
            <a:endParaRPr lang="en-US" dirty="0"/>
          </a:p>
          <a:p>
            <a:pPr marL="174982" indent="-174982" defTabSz="933237">
              <a:buFont typeface="Arial" panose="020B0604020202020204" pitchFamily="34" charset="0"/>
              <a:buChar char="•"/>
            </a:pPr>
            <a:r>
              <a:rPr lang="en-US" dirty="0"/>
              <a:t>If a user chooses the backup codes option but is unable to provide a backup code during the log in process, the user must delete the login.gov account, which requires a 24 hour waiting period, before creating a new login.gov account.</a:t>
            </a:r>
          </a:p>
          <a:p>
            <a:pPr marL="174982" indent="-174982" defTabSz="933237">
              <a:buFont typeface="Arial" panose="020B0604020202020204" pitchFamily="34" charset="0"/>
              <a:buChar char="•"/>
            </a:pPr>
            <a:r>
              <a:rPr lang="en-US" dirty="0"/>
              <a:t>If you do need to delete your login.gov account and experience any difficulty logging into the Clearinghouse with your new login.gov account, send an email to clearinghouse@dot.gov for assistance.</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15</a:t>
            </a:fld>
            <a:endParaRPr lang="en-US"/>
          </a:p>
        </p:txBody>
      </p:sp>
    </p:spTree>
    <p:extLst>
      <p:ext uri="{BB962C8B-B14F-4D97-AF65-F5344CB8AC3E}">
        <p14:creationId xmlns:p14="http://schemas.microsoft.com/office/powerpoint/2010/main" val="159421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16</a:t>
            </a:fld>
            <a:endParaRPr lang="en-US"/>
          </a:p>
        </p:txBody>
      </p:sp>
    </p:spTree>
    <p:extLst>
      <p:ext uri="{BB962C8B-B14F-4D97-AF65-F5344CB8AC3E}">
        <p14:creationId xmlns:p14="http://schemas.microsoft.com/office/powerpoint/2010/main" val="3641928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17</a:t>
            </a:fld>
            <a:endParaRPr lang="en-US"/>
          </a:p>
        </p:txBody>
      </p:sp>
    </p:spTree>
    <p:extLst>
      <p:ext uri="{BB962C8B-B14F-4D97-AF65-F5344CB8AC3E}">
        <p14:creationId xmlns:p14="http://schemas.microsoft.com/office/powerpoint/2010/main" val="302249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Owner-operators who operate</a:t>
            </a:r>
            <a:r>
              <a:rPr lang="en-US" baseline="0" dirty="0"/>
              <a:t> under their own USDOT Number </a:t>
            </a:r>
            <a:r>
              <a:rPr lang="en-US" dirty="0"/>
              <a:t>will register as an employer.</a:t>
            </a:r>
          </a:p>
          <a:p>
            <a:pPr marL="171450" indent="-171450">
              <a:buFont typeface="Arial" panose="020B0604020202020204" pitchFamily="34" charset="0"/>
              <a:buChar char="•"/>
            </a:pPr>
            <a:r>
              <a:rPr lang="en-US" dirty="0"/>
              <a:t>You</a:t>
            </a:r>
            <a:r>
              <a:rPr lang="en-US" baseline="0" dirty="0"/>
              <a:t> will have the option to enter your Portal User ID and password. This will pull your company information and contact information from other FMCSA systems. It will also link your Clearinghouse activity with your USDOT Number.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a:t>
            </a:r>
            <a:r>
              <a:rPr lang="en-US" baseline="0" dirty="0"/>
              <a:t> asked, s</a:t>
            </a:r>
            <a:r>
              <a:rPr lang="en-US" dirty="0"/>
              <a:t>elect</a:t>
            </a:r>
            <a:r>
              <a:rPr lang="en-US" baseline="0" dirty="0"/>
              <a:t> “Yes” to indicate you are an owner-operator—an example of what this will look like is on the screen.</a:t>
            </a:r>
          </a:p>
          <a:p>
            <a:pPr marL="171450" indent="-171450">
              <a:buFont typeface="Arial" panose="020B0604020202020204" pitchFamily="34" charset="0"/>
              <a:buChar char="•"/>
            </a:pPr>
            <a:r>
              <a:rPr lang="en-US" baseline="0" dirty="0"/>
              <a:t>Note: If you register using your Portal account, this question will appear on the screen where you review your company information.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As</a:t>
            </a:r>
            <a:r>
              <a:rPr lang="en-US" baseline="0" dirty="0"/>
              <a:t> we discussed previously, owner-operators are required to designate a C/TPA.</a:t>
            </a:r>
          </a:p>
          <a:p>
            <a:pPr marL="171450" indent="-171450">
              <a:buFont typeface="Arial" panose="020B0604020202020204" pitchFamily="34" charset="0"/>
              <a:buChar char="•"/>
            </a:pPr>
            <a:r>
              <a:rPr lang="en-US" baseline="0" dirty="0"/>
              <a:t>When assigning permissions, you MUST allow the C/TPA to report violation information on your behalf. You MAY also allow them to conduct queries on your behalf.</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You will also have the option to add your CDL information. Having a verified CDL in your Clearinghouse is needed for you to view your Violation History and to respond to any query consent requests.</a:t>
            </a:r>
            <a:endParaRPr lang="en-US" dirty="0"/>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18</a:t>
            </a:fld>
            <a:endParaRPr lang="en-US"/>
          </a:p>
        </p:txBody>
      </p:sp>
    </p:spTree>
    <p:extLst>
      <p:ext uri="{BB962C8B-B14F-4D97-AF65-F5344CB8AC3E}">
        <p14:creationId xmlns:p14="http://schemas.microsoft.com/office/powerpoint/2010/main" val="3204547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 you take to register as an employer will depend on whether or not you have an FMCSA Portal account</a:t>
            </a:r>
          </a:p>
          <a:p>
            <a:r>
              <a:rPr lang="en-US" dirty="0"/>
              <a:t>If your company has a USDOT Number, you should have a Portal account. If you do not have one, or don’t know if you have one, visit the link on the screen to request an account.</a:t>
            </a:r>
          </a:p>
          <a:p>
            <a:endParaRPr lang="en-US" dirty="0"/>
          </a:p>
          <a:p>
            <a:r>
              <a:rPr lang="en-US" dirty="0"/>
              <a:t>A Portal account is given out to an individual person at a company. It is NOT a shared account used by multiple people at a company. </a:t>
            </a:r>
          </a:p>
          <a:p>
            <a:r>
              <a:rPr lang="en-US" dirty="0"/>
              <a:t>If your company has a USDOT Number, each employee who uses the Clearinghouse for your company should have their own Portal account, and their own login.gov account to access the Clearinghouse.</a:t>
            </a:r>
          </a:p>
          <a:p>
            <a:endParaRPr lang="en-US" dirty="0"/>
          </a:p>
          <a:p>
            <a:r>
              <a:rPr lang="en-US" dirty="0"/>
              <a:t>Once you have a Portal account, you need to be sure your Portal account has the correct user role before you register for the Clearinghouse. </a:t>
            </a:r>
          </a:p>
          <a:p>
            <a:r>
              <a:rPr lang="en-US" dirty="0"/>
              <a:t>The user roles are summarized here on the screen—be sure to request the user role that has the permissions you will need in the Clearinghouse.</a:t>
            </a:r>
          </a:p>
        </p:txBody>
      </p:sp>
      <p:sp>
        <p:nvSpPr>
          <p:cNvPr id="4" name="Slide Number Placeholder 3"/>
          <p:cNvSpPr>
            <a:spLocks noGrp="1"/>
          </p:cNvSpPr>
          <p:nvPr>
            <p:ph type="sldNum" sz="quarter" idx="10"/>
          </p:nvPr>
        </p:nvSpPr>
        <p:spPr/>
        <p:txBody>
          <a:bodyPr/>
          <a:lstStyle/>
          <a:p>
            <a:fld id="{CF79FD4A-A0E3-4F17-8664-C7D8EA949AA8}" type="slidenum">
              <a:rPr lang="en-US" smtClean="0"/>
              <a:t>19</a:t>
            </a:fld>
            <a:endParaRPr lang="en-US"/>
          </a:p>
        </p:txBody>
      </p:sp>
    </p:spTree>
    <p:extLst>
      <p:ext uri="{BB962C8B-B14F-4D97-AF65-F5344CB8AC3E}">
        <p14:creationId xmlns:p14="http://schemas.microsoft.com/office/powerpoint/2010/main" val="424447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2</a:t>
            </a:fld>
            <a:endParaRPr lang="en-US"/>
          </a:p>
        </p:txBody>
      </p:sp>
    </p:spTree>
    <p:extLst>
      <p:ext uri="{BB962C8B-B14F-4D97-AF65-F5344CB8AC3E}">
        <p14:creationId xmlns:p14="http://schemas.microsoft.com/office/powerpoint/2010/main" val="2645632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 Administrators will be prompted to designate a consortium/third-party administrator (C/TPA) during the registration process.</a:t>
            </a:r>
          </a:p>
          <a:p>
            <a:endParaRPr lang="en-US" dirty="0"/>
          </a:p>
          <a:p>
            <a:r>
              <a:rPr lang="en-US" dirty="0"/>
              <a:t>A C/TPA manages all, or part, of an employer's DOT drug and alcohol testing program and performs tasks as agreed to by the employer to assist in implementing the drug and alcohol testing program and to help keep the employer compliant with the DOT/FMCSA Drug and Alcohol Testing rules and regulations.</a:t>
            </a:r>
          </a:p>
          <a:p>
            <a:endParaRPr lang="en-US" dirty="0"/>
          </a:p>
          <a:p>
            <a:endParaRPr lang="en-US" dirty="0"/>
          </a:p>
          <a:p>
            <a:r>
              <a:rPr lang="en-US" dirty="0"/>
              <a:t>The Clearinghouse is not a tool for finding a C/TPA.  If you need to find a C/TPA, search online for “consortium/third-party administrators”</a:t>
            </a:r>
          </a:p>
          <a:p>
            <a:r>
              <a:rPr lang="en-US" dirty="0"/>
              <a:t>You should have an agreement with your C/TPA outside the Clearinghouse before you designate them in the Clearinghouse.</a:t>
            </a:r>
          </a:p>
          <a:p>
            <a:r>
              <a:rPr lang="en-US" dirty="0"/>
              <a:t>C/TPAs should not accept a designation request from an employer they do not recognize.</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20</a:t>
            </a:fld>
            <a:endParaRPr lang="en-US"/>
          </a:p>
        </p:txBody>
      </p:sp>
    </p:spTree>
    <p:extLst>
      <p:ext uri="{BB962C8B-B14F-4D97-AF65-F5344CB8AC3E}">
        <p14:creationId xmlns:p14="http://schemas.microsoft.com/office/powerpoint/2010/main" val="162186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C/TPA must be designated by an employer in the Clearinghouse before the C/TPA can report violation information or query the Clearinghouse on behalf of the employer.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covered previously, owner-operators must complete this step.</a:t>
            </a:r>
          </a:p>
          <a:p>
            <a:pPr marL="171450" indent="-171450">
              <a:buFont typeface="Arial" panose="020B0604020202020204" pitchFamily="34" charset="0"/>
              <a:buChar char="•"/>
            </a:pPr>
            <a:r>
              <a:rPr lang="en-US" dirty="0"/>
              <a:t>You do not need to designate a C/TPA to complete your registration, but you will not be able to access the Clearinghouse until you have designated 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designate your C/TPA after you have created your account, use the links in your Employee Dashboard.</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21</a:t>
            </a:fld>
            <a:endParaRPr lang="en-US"/>
          </a:p>
        </p:txBody>
      </p:sp>
    </p:spTree>
    <p:extLst>
      <p:ext uri="{BB962C8B-B14F-4D97-AF65-F5344CB8AC3E}">
        <p14:creationId xmlns:p14="http://schemas.microsoft.com/office/powerpoint/2010/main" val="4171001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22</a:t>
            </a:fld>
            <a:endParaRPr lang="en-US"/>
          </a:p>
        </p:txBody>
      </p:sp>
    </p:spTree>
    <p:extLst>
      <p:ext uri="{BB962C8B-B14F-4D97-AF65-F5344CB8AC3E}">
        <p14:creationId xmlns:p14="http://schemas.microsoft.com/office/powerpoint/2010/main" val="3059923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tx1"/>
                </a:solidFill>
              </a:rPr>
              <a:t>If you will use the Clearinghouse on behalf of an MRO or SAP, they must send you an invitation to register as their Assistant.</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23</a:t>
            </a:fld>
            <a:endParaRPr lang="en-US"/>
          </a:p>
        </p:txBody>
      </p:sp>
    </p:spTree>
    <p:extLst>
      <p:ext uri="{BB962C8B-B14F-4D97-AF65-F5344CB8AC3E}">
        <p14:creationId xmlns:p14="http://schemas.microsoft.com/office/powerpoint/2010/main" val="101963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completed registration,</a:t>
            </a:r>
            <a:r>
              <a:rPr lang="en-US" baseline="0" dirty="0"/>
              <a:t> you have the option to invite one or more Clearinghouse Assistants. Using this feature sends an email invitation to the Assistant. The Assistant must use the link in the email invitation to begin their Clearinghouse registration. This will link the Assistant’s Clearinghouse account to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Allowing multiple users to access the Clearinghouse on your organization’s behalf will ensure uninterrupted access to the Clearinghouse due to staff transitions,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note for Employers: </a:t>
            </a:r>
            <a:r>
              <a:rPr lang="en-US" baseline="0" dirty="0"/>
              <a:t>Inviting an Assistant is not required if your company has a USDOT Number. Your users should go to the Clearinghouse website and register using their Portal User ID and password, which will allow the Clearinghouse to recognize the Clearinghouse User Role in each user’s Portal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organization</a:t>
            </a:r>
            <a:r>
              <a:rPr lang="en-US" baseline="0" dirty="0"/>
              <a:t> will have more than one Administrator, all Administrators should go to the Clearinghouse website to begin the registration process.</a:t>
            </a:r>
            <a:endParaRPr lang="en-US" dirty="0"/>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24</a:t>
            </a:fld>
            <a:endParaRPr lang="en-US"/>
          </a:p>
        </p:txBody>
      </p:sp>
    </p:spTree>
    <p:extLst>
      <p:ext uri="{BB962C8B-B14F-4D97-AF65-F5344CB8AC3E}">
        <p14:creationId xmlns:p14="http://schemas.microsoft.com/office/powerpoint/2010/main" val="3698183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r>
              <a:rPr lang="en-US">
                <a:solidFill>
                  <a:prstClr val="black"/>
                </a:solidFill>
              </a:rPr>
              <a:t>Let’s now take a closer look at the requirements for conducting queries and obtaining driver consent.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CA826-7ED4-4138-AD84-258E75E7B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543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26</a:t>
            </a:fld>
            <a:endParaRPr lang="en-US"/>
          </a:p>
        </p:txBody>
      </p:sp>
    </p:spTree>
    <p:extLst>
      <p:ext uri="{BB962C8B-B14F-4D97-AF65-F5344CB8AC3E}">
        <p14:creationId xmlns:p14="http://schemas.microsoft.com/office/powerpoint/2010/main" val="422774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Given the type of query, here are the requirements for driver consent.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that if a driver refuses consent (for any query) the query cannot be conducted and the driver is prohibited from performing safety-sensitive functions </a:t>
            </a:r>
            <a:r>
              <a:rPr lang="en-US" sz="1200" i="1" dirty="0"/>
              <a:t>for that employer.</a:t>
            </a:r>
            <a:endParaRPr lang="en-US" sz="1200" dirty="0"/>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27</a:t>
            </a:fld>
            <a:endParaRPr lang="en-US"/>
          </a:p>
        </p:txBody>
      </p:sp>
    </p:spTree>
    <p:extLst>
      <p:ext uri="{BB962C8B-B14F-4D97-AF65-F5344CB8AC3E}">
        <p14:creationId xmlns:p14="http://schemas.microsoft.com/office/powerpoint/2010/main" val="1973426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0969">
              <a:buFont typeface="Arial" panose="020B0604020202020204" pitchFamily="34" charset="0"/>
              <a:buNone/>
              <a:defRPr/>
            </a:pPr>
            <a:r>
              <a:rPr lang="en-US" dirty="0"/>
              <a:t>Here are</a:t>
            </a:r>
            <a:r>
              <a:rPr lang="en-US" baseline="0" dirty="0"/>
              <a:t> some sample query results for a limited query.</a:t>
            </a:r>
            <a:endParaRPr lang="en-US" dirty="0"/>
          </a:p>
          <a:p>
            <a:pPr marL="178307" indent="-178307" defTabSz="950969">
              <a:buFont typeface="Arial" panose="020B0604020202020204" pitchFamily="34" charset="0"/>
              <a:buChar char="•"/>
              <a:defRPr/>
            </a:pPr>
            <a:endParaRPr lang="en-US" dirty="0"/>
          </a:p>
          <a:p>
            <a:pPr marL="178307" indent="-178307" defTabSz="950969">
              <a:buFont typeface="Arial" panose="020B0604020202020204" pitchFamily="34" charset="0"/>
              <a:buChar char="•"/>
              <a:defRPr/>
            </a:pPr>
            <a:r>
              <a:rPr lang="en-US" dirty="0"/>
              <a:t>If a limited query determined that there is no violation information in the driver’s Clearinghouse record, the results will show “</a:t>
            </a:r>
            <a:r>
              <a:rPr lang="en-US" b="1" dirty="0"/>
              <a:t>Driver Not Prohibited</a:t>
            </a:r>
            <a:r>
              <a:rPr lang="en-US" dirty="0"/>
              <a:t>”</a:t>
            </a:r>
          </a:p>
          <a:p>
            <a:endParaRPr lang="en-US" dirty="0"/>
          </a:p>
          <a:p>
            <a:pPr marL="178307" indent="-178307" defTabSz="950969">
              <a:buFont typeface="Arial" panose="020B0604020202020204" pitchFamily="34" charset="0"/>
              <a:buChar char="•"/>
              <a:defRPr/>
            </a:pPr>
            <a:r>
              <a:rPr lang="en-US" kern="0" dirty="0"/>
              <a:t>If information related to a drug and alcohol program violation is present in the driver’s Clearinghouse record, a notice appears stating “</a:t>
            </a:r>
            <a:r>
              <a:rPr lang="en-US" b="1" kern="0" dirty="0"/>
              <a:t>Full Query Needed</a:t>
            </a:r>
            <a:r>
              <a:rPr lang="en-US" kern="0" dirty="0"/>
              <a:t>”</a:t>
            </a:r>
          </a:p>
          <a:p>
            <a:pPr marL="178307" indent="-178307" defTabSz="950969">
              <a:buFont typeface="Arial" panose="020B0604020202020204" pitchFamily="34" charset="0"/>
              <a:buChar char="•"/>
              <a:defRPr/>
            </a:pPr>
            <a:r>
              <a:rPr lang="en-US" dirty="0">
                <a:latin typeface="Arial" panose="020B0604020202020204" pitchFamily="34" charset="0"/>
                <a:ea typeface="Calibri" panose="020F0502020204030204" pitchFamily="34" charset="0"/>
                <a:cs typeface="Arial" panose="020B0604020202020204" pitchFamily="34" charset="0"/>
              </a:rPr>
              <a:t>Note that “Record(s) Found” is not a notification that a queried driver is prohibited from performing safety-sensitive functions. This could be information related to a closed RTD process, meaning the driver could be eligible to operate a CMV.</a:t>
            </a:r>
          </a:p>
          <a:p>
            <a:pPr marL="178307" indent="-178307" defTabSz="950969">
              <a:buFont typeface="Arial" panose="020B0604020202020204" pitchFamily="34" charset="0"/>
              <a:buChar char="•"/>
              <a:defRPr/>
            </a:pPr>
            <a:r>
              <a:rPr lang="en-US" dirty="0">
                <a:latin typeface="Arial" panose="020B0604020202020204" pitchFamily="34" charset="0"/>
                <a:ea typeface="Calibri" panose="020F0502020204030204" pitchFamily="34" charset="0"/>
                <a:cs typeface="Arial" panose="020B0604020202020204" pitchFamily="34" charset="0"/>
              </a:rPr>
              <a:t>A full query is needed in this case to determine the driver’s eligibility status.</a:t>
            </a:r>
            <a:endParaRPr lang="en-US" kern="0" dirty="0"/>
          </a:p>
          <a:p>
            <a:pPr marL="178307" indent="-178307" defTabSz="950969">
              <a:buFont typeface="Arial" panose="020B0604020202020204" pitchFamily="34" charset="0"/>
              <a:buChar char="•"/>
              <a:defRPr/>
            </a:pPr>
            <a:endParaRPr lang="en-US" kern="0" dirty="0"/>
          </a:p>
          <a:p>
            <a:pPr marL="178307" indent="-178307" defTabSz="950969">
              <a:buFont typeface="Arial" panose="020B0604020202020204" pitchFamily="34" charset="0"/>
              <a:buChar char="•"/>
              <a:defRPr/>
            </a:pPr>
            <a:r>
              <a:rPr lang="en-US" kern="0" dirty="0"/>
              <a:t>We’ll run through the results of a full query shortly.</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28</a:t>
            </a:fld>
            <a:endParaRPr lang="en-US"/>
          </a:p>
        </p:txBody>
      </p:sp>
    </p:spTree>
    <p:extLst>
      <p:ext uri="{BB962C8B-B14F-4D97-AF65-F5344CB8AC3E}">
        <p14:creationId xmlns:p14="http://schemas.microsoft.com/office/powerpoint/2010/main" val="369120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a:t>
            </a:r>
            <a:r>
              <a:rPr lang="en-US" baseline="0" dirty="0"/>
              <a:t>full query is needed, a consent request will be sent to the driver. You can see an example of what that looks like in a driver’s Clearinghouse account on the screen. </a:t>
            </a:r>
            <a:r>
              <a:rPr lang="en-US" dirty="0"/>
              <a:t>The</a:t>
            </a:r>
            <a:r>
              <a:rPr lang="en-US" baseline="0" dirty="0"/>
              <a:t> driver will then respond to the query request.</a:t>
            </a:r>
          </a:p>
          <a:p>
            <a:endParaRPr lang="en-US" baseline="0" dirty="0"/>
          </a:p>
          <a:p>
            <a:pPr marL="297177" indent="-297177" defTabSz="950969">
              <a:buFont typeface="Arial" panose="020B0604020202020204" pitchFamily="34" charset="0"/>
              <a:buChar char="•"/>
            </a:pPr>
            <a:r>
              <a:rPr lang="en-US" kern="0" dirty="0"/>
              <a:t>Drivers must be registered in the Clearinghouse to provide consent for pre-employment and full queries. </a:t>
            </a:r>
          </a:p>
          <a:p>
            <a:pPr marL="297177" indent="-297177" defTabSz="950969">
              <a:buFont typeface="Arial" panose="020B0604020202020204" pitchFamily="34" charset="0"/>
              <a:buChar char="•"/>
            </a:pPr>
            <a:r>
              <a:rPr lang="en-US" kern="0" dirty="0"/>
              <a:t>Employers must obtain a driver’s consent before querying the driver’s violation information.</a:t>
            </a:r>
          </a:p>
          <a:p>
            <a:pPr marL="297177" indent="-297177" defTabSz="950969">
              <a:buFont typeface="Arial" panose="020B0604020202020204" pitchFamily="34" charset="0"/>
              <a:buChar char="•"/>
            </a:pPr>
            <a:endParaRPr lang="en-US" kern="0" dirty="0"/>
          </a:p>
          <a:p>
            <a:pPr marL="297177" indent="-297177" defTabSz="950969">
              <a:buFont typeface="Arial" panose="020B0604020202020204" pitchFamily="34" charset="0"/>
              <a:buChar char="•"/>
              <a:defRPr/>
            </a:pPr>
            <a:r>
              <a:rPr lang="en-US" kern="0" dirty="0"/>
              <a:t>Again: </a:t>
            </a:r>
            <a:r>
              <a:rPr lang="en-US" b="1" dirty="0"/>
              <a:t>Failure to provide consent to such a request will result in the driver being prohibited from performing safety-sensitive functions (including operating a CMV) for that employer, in accordance with 49 CFR  382.703(c).</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29</a:t>
            </a:fld>
            <a:endParaRPr lang="en-US"/>
          </a:p>
        </p:txBody>
      </p:sp>
    </p:spTree>
    <p:extLst>
      <p:ext uri="{BB962C8B-B14F-4D97-AF65-F5344CB8AC3E}">
        <p14:creationId xmlns:p14="http://schemas.microsoft.com/office/powerpoint/2010/main" val="4758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3</a:t>
            </a:fld>
            <a:endParaRPr lang="en-US"/>
          </a:p>
        </p:txBody>
      </p:sp>
    </p:spTree>
    <p:extLst>
      <p:ext uri="{BB962C8B-B14F-4D97-AF65-F5344CB8AC3E}">
        <p14:creationId xmlns:p14="http://schemas.microsoft.com/office/powerpoint/2010/main" val="1883351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Now let’s</a:t>
            </a:r>
            <a:r>
              <a:rPr lang="en-US" sz="1200" baseline="0" dirty="0"/>
              <a:t> discuss the results of a full query.</a:t>
            </a:r>
            <a:endParaRPr lang="en-US" sz="1200" dirty="0"/>
          </a:p>
          <a:p>
            <a:pPr marL="178307" indent="-178307">
              <a:buFont typeface="Arial" panose="020B0604020202020204" pitchFamily="34" charset="0"/>
              <a:buChar char="•"/>
            </a:pPr>
            <a:endParaRPr lang="en-US" sz="1200" dirty="0"/>
          </a:p>
          <a:p>
            <a:pPr marL="178307" indent="-178307">
              <a:buFont typeface="Arial" panose="020B0604020202020204" pitchFamily="34" charset="0"/>
              <a:buChar char="•"/>
            </a:pPr>
            <a:r>
              <a:rPr lang="en-US" sz="1200" dirty="0"/>
              <a:t>Once an employer receives a notification email that the driver has responded to the consent request, </a:t>
            </a:r>
            <a:r>
              <a:rPr lang="en-US" sz="1200" kern="0" dirty="0"/>
              <a:t>the employer will log into the Clearinghouse and view their </a:t>
            </a:r>
            <a:r>
              <a:rPr lang="en-US" sz="1200" b="1" kern="0" dirty="0"/>
              <a:t>Queries Conducted Page</a:t>
            </a:r>
            <a:r>
              <a:rPr lang="en-US" sz="1200" b="0" kern="0" baseline="0" dirty="0"/>
              <a:t> that provides an overview of each query.</a:t>
            </a:r>
            <a:endParaRPr lang="en-US" sz="1200" kern="0" dirty="0"/>
          </a:p>
          <a:p>
            <a:pPr marL="178307" marR="0" lvl="0" indent="-1783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Depending</a:t>
            </a:r>
            <a:r>
              <a:rPr lang="en-US" sz="1200" baseline="0" dirty="0"/>
              <a:t> on their notification settings, the employer</a:t>
            </a:r>
            <a:r>
              <a:rPr lang="en-US" sz="1200" dirty="0"/>
              <a:t> may also receive a notification within</a:t>
            </a:r>
            <a:r>
              <a:rPr lang="en-US" sz="1200" baseline="0" dirty="0"/>
              <a:t> the Clearinghouse. </a:t>
            </a:r>
            <a:endParaRPr lang="en-US" sz="1200" kern="0" dirty="0"/>
          </a:p>
          <a:p>
            <a:pPr marL="0" indent="0">
              <a:buFont typeface="Arial" panose="020B0604020202020204" pitchFamily="34" charset="0"/>
              <a:buNone/>
            </a:pPr>
            <a:endParaRPr lang="en-US" sz="1200" kern="0" dirty="0"/>
          </a:p>
          <a:p>
            <a:pPr marL="178307" indent="-178307">
              <a:buFont typeface="Arial" panose="020B0604020202020204" pitchFamily="34" charset="0"/>
              <a:buChar char="•"/>
            </a:pPr>
            <a:r>
              <a:rPr lang="en-US" sz="1200" kern="0" dirty="0"/>
              <a:t>An</a:t>
            </a:r>
            <a:r>
              <a:rPr lang="en-US" sz="1200" kern="0" baseline="0" dirty="0"/>
              <a:t> employer can c</a:t>
            </a:r>
            <a:r>
              <a:rPr lang="en-US" sz="1200" kern="0" dirty="0"/>
              <a:t>lick on </a:t>
            </a:r>
            <a:r>
              <a:rPr lang="en-US" sz="1200" b="1" kern="0" dirty="0"/>
              <a:t>View Query Details </a:t>
            </a:r>
            <a:r>
              <a:rPr lang="en-US" sz="1200" kern="0" dirty="0"/>
              <a:t>to view the details of the query.</a:t>
            </a:r>
          </a:p>
          <a:p>
            <a:pPr marL="178307" indent="-178307">
              <a:buFont typeface="Arial" panose="020B0604020202020204" pitchFamily="34" charset="0"/>
              <a:buChar char="•"/>
            </a:pPr>
            <a:endParaRPr lang="en-US" sz="1200" kern="0" dirty="0"/>
          </a:p>
          <a:p>
            <a:pPr marL="178307" indent="-178307">
              <a:buFont typeface="Arial" panose="020B0604020202020204" pitchFamily="34" charset="0"/>
              <a:buChar char="•"/>
            </a:pPr>
            <a:r>
              <a:rPr lang="en-US" sz="1200" kern="0" dirty="0"/>
              <a:t>Drivers can also log in to view the details of the query and any other</a:t>
            </a:r>
            <a:r>
              <a:rPr lang="en-US" sz="1200" dirty="0"/>
              <a:t> information in their own driver record.</a:t>
            </a:r>
            <a:r>
              <a:rPr lang="en-US" sz="1200" baseline="0" dirty="0"/>
              <a:t> We’ll talk more about this shortly.</a:t>
            </a:r>
            <a:endParaRPr lang="en-US" sz="1200" kern="0" dirty="0"/>
          </a:p>
          <a:p>
            <a:endParaRPr lang="en-US" sz="1200" dirty="0"/>
          </a:p>
          <a:p>
            <a:pPr marL="178307" indent="-178307">
              <a:buFont typeface="Arial" panose="020B0604020202020204" pitchFamily="34" charset="0"/>
              <a:buChar char="•"/>
            </a:pPr>
            <a:r>
              <a:rPr lang="en-US" sz="1200" dirty="0"/>
              <a:t>A</a:t>
            </a:r>
            <a:r>
              <a:rPr lang="en-US" sz="1200" baseline="0" dirty="0"/>
              <a:t> pending query will display a yellow band until a driver has provided consent.</a:t>
            </a:r>
          </a:p>
          <a:p>
            <a:pPr marL="178307" indent="-178307" defTabSz="950969">
              <a:buFont typeface="Arial" panose="020B0604020202020204" pitchFamily="34" charset="0"/>
              <a:buChar char="•"/>
              <a:defRPr/>
            </a:pPr>
            <a:r>
              <a:rPr lang="en-US" sz="1200" baseline="0" dirty="0"/>
              <a:t>A red band, like the one you see on the screen, will be displayed if the query returns that the driver is prohibited from performing safety-sensitive functions at the time of the query.</a:t>
            </a:r>
          </a:p>
          <a:p>
            <a:pPr marL="178307" indent="-178307" defTabSz="950969">
              <a:buFont typeface="Arial" panose="020B0604020202020204" pitchFamily="34" charset="0"/>
              <a:buChar char="•"/>
              <a:defRPr/>
            </a:pPr>
            <a:r>
              <a:rPr lang="en-US" sz="1200" dirty="0"/>
              <a:t>After 24 hours of a limited result returning, if a driver has not provided consent it turns red.</a:t>
            </a:r>
          </a:p>
          <a:p>
            <a:pPr marL="0" indent="0" defTabSz="950969">
              <a:buFont typeface="Arial" panose="020B0604020202020204" pitchFamily="34" charset="0"/>
              <a:buNone/>
              <a:defRPr/>
            </a:pPr>
            <a:endParaRPr lang="en-US" sz="1200" dirty="0"/>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30</a:t>
            </a:fld>
            <a:endParaRPr lang="en-US"/>
          </a:p>
        </p:txBody>
      </p:sp>
    </p:spTree>
    <p:extLst>
      <p:ext uri="{BB962C8B-B14F-4D97-AF65-F5344CB8AC3E}">
        <p14:creationId xmlns:p14="http://schemas.microsoft.com/office/powerpoint/2010/main" val="2218302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07" indent="-178307">
              <a:buFont typeface="Arial" panose="020B0604020202020204" pitchFamily="34" charset="0"/>
              <a:buChar char="•"/>
            </a:pPr>
            <a:r>
              <a:rPr lang="en-US" dirty="0"/>
              <a:t>As we said earlier, registered drivers can always log into the Clearinghouse to review the information in their own driver record.</a:t>
            </a:r>
          </a:p>
          <a:p>
            <a:pPr marL="178307" indent="-178307">
              <a:buFont typeface="Arial" panose="020B0604020202020204" pitchFamily="34" charset="0"/>
              <a:buChar char="•"/>
            </a:pPr>
            <a:endParaRPr lang="en-US" dirty="0"/>
          </a:p>
          <a:p>
            <a:pPr marL="178307" indent="-178307">
              <a:buFont typeface="Arial" panose="020B0604020202020204" pitchFamily="34" charset="0"/>
              <a:buChar char="•"/>
            </a:pPr>
            <a:r>
              <a:rPr lang="en-US" dirty="0"/>
              <a:t>If you believe violation information has been inaccurately recorded, you can request a data review. We will go into more detail on that later in the webinar.</a:t>
            </a:r>
          </a:p>
          <a:p>
            <a:endParaRPr lang="en-US" dirty="0"/>
          </a:p>
          <a:p>
            <a:pPr marL="0" indent="0">
              <a:buFont typeface="Arial" panose="020B0604020202020204" pitchFamily="34" charset="0"/>
              <a:buNone/>
            </a:pPr>
            <a:endParaRPr lang="en-US" dirty="0"/>
          </a:p>
          <a:p>
            <a:pPr marL="178307" indent="-178307">
              <a:buFont typeface="Arial" panose="020B0604020202020204" pitchFamily="34" charset="0"/>
              <a:buChar char="•"/>
            </a:pPr>
            <a:r>
              <a:rPr lang="en-US" dirty="0"/>
              <a:t>From your</a:t>
            </a:r>
            <a:r>
              <a:rPr lang="en-US" baseline="0" dirty="0"/>
              <a:t> Violation History you can c</a:t>
            </a:r>
            <a:r>
              <a:rPr lang="en-US" dirty="0"/>
              <a:t>lick View Violation Details to see the full information that will be shared with an employer who conducts a full query (with your consent).</a:t>
            </a:r>
          </a:p>
        </p:txBody>
      </p:sp>
      <p:sp>
        <p:nvSpPr>
          <p:cNvPr id="4" name="Slide Number Placeholder 3"/>
          <p:cNvSpPr>
            <a:spLocks noGrp="1"/>
          </p:cNvSpPr>
          <p:nvPr>
            <p:ph type="sldNum" sz="quarter" idx="10"/>
          </p:nvPr>
        </p:nvSpPr>
        <p:spPr/>
        <p:txBody>
          <a:bodyPr/>
          <a:lstStyle/>
          <a:p>
            <a:fld id="{CF79FD4A-A0E3-4F17-8664-C7D8EA949AA8}" type="slidenum">
              <a:rPr lang="en-US" smtClean="0"/>
              <a:t>31</a:t>
            </a:fld>
            <a:endParaRPr lang="en-US"/>
          </a:p>
        </p:txBody>
      </p:sp>
    </p:spTree>
    <p:extLst>
      <p:ext uri="{BB962C8B-B14F-4D97-AF65-F5344CB8AC3E}">
        <p14:creationId xmlns:p14="http://schemas.microsoft.com/office/powerpoint/2010/main" val="2981785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07" indent="-17830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32</a:t>
            </a:fld>
            <a:endParaRPr lang="en-US"/>
          </a:p>
        </p:txBody>
      </p:sp>
    </p:spTree>
    <p:extLst>
      <p:ext uri="{BB962C8B-B14F-4D97-AF65-F5344CB8AC3E}">
        <p14:creationId xmlns:p14="http://schemas.microsoft.com/office/powerpoint/2010/main" val="1147574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Given the type of query, here are the requirements for driver consent.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that if a driver refuses consent (for any query) the query cannot be conducted and the driver is prohibited from performing safety-sensitive functions </a:t>
            </a:r>
            <a:r>
              <a:rPr lang="en-US" sz="1200" i="1" dirty="0"/>
              <a:t>for that employer.</a:t>
            </a:r>
            <a:endParaRPr lang="en-US" sz="1200" dirty="0"/>
          </a:p>
          <a:p>
            <a:pPr marL="178307" indent="-17830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33</a:t>
            </a:fld>
            <a:endParaRPr lang="en-US"/>
          </a:p>
        </p:txBody>
      </p:sp>
    </p:spTree>
    <p:extLst>
      <p:ext uri="{BB962C8B-B14F-4D97-AF65-F5344CB8AC3E}">
        <p14:creationId xmlns:p14="http://schemas.microsoft.com/office/powerpoint/2010/main" val="2377617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closer</a:t>
            </a:r>
            <a:r>
              <a:rPr lang="en-US" baseline="0"/>
              <a:t> look at reporting violation information in the Clearinghouse.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EAB36-C21E-4262-AE2C-D0B41AB7A3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729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77" indent="-171477">
              <a:buFont typeface="Arial" panose="020B0604020202020204" pitchFamily="34" charset="0"/>
              <a:buChar char="•"/>
            </a:pPr>
            <a:r>
              <a:rPr lang="en-US" dirty="0"/>
              <a:t>Here are the violations that employers, or their designated</a:t>
            </a:r>
            <a:r>
              <a:rPr lang="en-US" baseline="0" dirty="0"/>
              <a:t> C/TPAs, are required to report in the Clearinghouse…[read slide]</a:t>
            </a:r>
            <a:endParaRPr lang="en-US" dirty="0"/>
          </a:p>
          <a:p>
            <a:pPr marL="171477" indent="-171477">
              <a:buFont typeface="Arial" panose="020B0604020202020204" pitchFamily="34" charset="0"/>
              <a:buChar char="•"/>
            </a:pPr>
            <a:r>
              <a:rPr lang="en-US" dirty="0"/>
              <a:t>Employer has 3 business days to report.</a:t>
            </a:r>
          </a:p>
        </p:txBody>
      </p:sp>
      <p:sp>
        <p:nvSpPr>
          <p:cNvPr id="4" name="Slide Number Placeholder 3"/>
          <p:cNvSpPr>
            <a:spLocks noGrp="1"/>
          </p:cNvSpPr>
          <p:nvPr>
            <p:ph type="sldNum" sz="quarter" idx="10"/>
          </p:nvPr>
        </p:nvSpPr>
        <p:spPr/>
        <p:txBody>
          <a:bodyPr/>
          <a:lstStyle/>
          <a:p>
            <a:fld id="{CF79FD4A-A0E3-4F17-8664-C7D8EA949AA8}" type="slidenum">
              <a:rPr lang="en-US" smtClean="0"/>
              <a:t>35</a:t>
            </a:fld>
            <a:endParaRPr lang="en-US"/>
          </a:p>
        </p:txBody>
      </p:sp>
    </p:spTree>
    <p:extLst>
      <p:ext uri="{BB962C8B-B14F-4D97-AF65-F5344CB8AC3E}">
        <p14:creationId xmlns:p14="http://schemas.microsoft.com/office/powerpoint/2010/main" val="366246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make</a:t>
            </a:r>
            <a:r>
              <a:rPr lang="en-US" baseline="0" dirty="0"/>
              <a:t> sure everyone understands what does and does not qualify as actual knowledge of a violation.</a:t>
            </a:r>
          </a:p>
          <a:p>
            <a:endParaRPr lang="en-US" baseline="0" dirty="0"/>
          </a:p>
          <a:p>
            <a:r>
              <a:rPr lang="en-US" baseline="0" dirty="0"/>
              <a:t>To be recorded in the Clearinghouse, actual knowledge must be based on one of the following… [ read slide ]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employers should NOT report positive drug</a:t>
            </a:r>
            <a:r>
              <a:rPr lang="en-US" baseline="0" dirty="0"/>
              <a:t> </a:t>
            </a:r>
            <a:r>
              <a:rPr lang="en-US" dirty="0"/>
              <a:t>test results</a:t>
            </a:r>
            <a:r>
              <a:rPr lang="en-US" baseline="0" dirty="0"/>
              <a:t> as actual knowledge, as this can lead to duplicate reporting. Positive drug test results are entered by the medical review officer.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reporting actual knowledge, you will be prompted to upload supporting documentation. This may include… [ read slide ]</a:t>
            </a:r>
          </a:p>
        </p:txBody>
      </p:sp>
      <p:sp>
        <p:nvSpPr>
          <p:cNvPr id="4" name="Slide Number Placeholder 3"/>
          <p:cNvSpPr>
            <a:spLocks noGrp="1"/>
          </p:cNvSpPr>
          <p:nvPr>
            <p:ph type="sldNum" sz="quarter" idx="10"/>
          </p:nvPr>
        </p:nvSpPr>
        <p:spPr/>
        <p:txBody>
          <a:bodyPr/>
          <a:lstStyle/>
          <a:p>
            <a:fld id="{CF79FD4A-A0E3-4F17-8664-C7D8EA949AA8}" type="slidenum">
              <a:rPr lang="en-US" smtClean="0"/>
              <a:t>36</a:t>
            </a:fld>
            <a:endParaRPr lang="en-US"/>
          </a:p>
        </p:txBody>
      </p:sp>
    </p:spTree>
    <p:extLst>
      <p:ext uri="{BB962C8B-B14F-4D97-AF65-F5344CB8AC3E}">
        <p14:creationId xmlns:p14="http://schemas.microsoft.com/office/powerpoint/2010/main" val="1427601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37</a:t>
            </a:fld>
            <a:endParaRPr lang="en-US"/>
          </a:p>
        </p:txBody>
      </p:sp>
    </p:spTree>
    <p:extLst>
      <p:ext uri="{BB962C8B-B14F-4D97-AF65-F5344CB8AC3E}">
        <p14:creationId xmlns:p14="http://schemas.microsoft.com/office/powerpoint/2010/main" val="4273923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You may be wondering about information MROs and SAPS will report in the Clearinghouse. This information is listed here</a:t>
            </a:r>
            <a:r>
              <a:rPr lang="en-US" baseline="0" dirty="0">
                <a:solidFill>
                  <a:prstClr val="black"/>
                </a:solidFill>
              </a:rPr>
              <a:t> [ read slide ]</a:t>
            </a:r>
            <a:endParaRPr lang="en-US" dirty="0">
              <a:solidFill>
                <a:prstClr val="black"/>
              </a:solidFill>
            </a:endParaRPr>
          </a:p>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38</a:t>
            </a:fld>
            <a:endParaRPr lang="en-US"/>
          </a:p>
        </p:txBody>
      </p:sp>
    </p:spTree>
    <p:extLst>
      <p:ext uri="{BB962C8B-B14F-4D97-AF65-F5344CB8AC3E}">
        <p14:creationId xmlns:p14="http://schemas.microsoft.com/office/powerpoint/2010/main" val="3632029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baseline="0" dirty="0">
                <a:solidFill>
                  <a:srgbClr val="221E1F"/>
                </a:solidFill>
                <a:latin typeface="Open Sans" panose="020B0606030504020204" pitchFamily="34" charset="0"/>
              </a:rPr>
              <a:t>The RTD process is established by 49 CFR part 40, subpart O. In summary:</a:t>
            </a:r>
          </a:p>
          <a:p>
            <a:endParaRPr lang="en-US" sz="1000" b="0" i="0" u="none" strike="noStrike" baseline="0" dirty="0">
              <a:solidFill>
                <a:srgbClr val="221E1F"/>
              </a:solidFill>
              <a:latin typeface="Open Sans" panose="020B0606030504020204" pitchFamily="34" charset="0"/>
            </a:endParaRPr>
          </a:p>
          <a:p>
            <a:r>
              <a:rPr lang="en-US" b="1" dirty="0">
                <a:solidFill>
                  <a:srgbClr val="221E1F"/>
                </a:solidFill>
              </a:rPr>
              <a:t>§ 40.287</a:t>
            </a:r>
            <a:r>
              <a:rPr lang="en-US" dirty="0">
                <a:solidFill>
                  <a:srgbClr val="221E1F"/>
                </a:solidFill>
              </a:rPr>
              <a:t> What information is an employer required to provide concerning SAP services to an employee who has a DOT drug and alcohol regulation violation? </a:t>
            </a:r>
          </a:p>
          <a:p>
            <a:r>
              <a:rPr lang="en-US" dirty="0">
                <a:solidFill>
                  <a:srgbClr val="221E1F"/>
                </a:solidFill>
              </a:rPr>
              <a:t> As an employer, you must provide to each employee (including an applicant or new employee) who violates a DOT drug and alcohol regulation a listing of SAPs readily available to the employee and acceptable to you, with names, addresses, and telephone numbers. You cannot charge the employee any fee for compiling or providing this list. You may provide this list yourself or through a C/TPA or other service agent.</a:t>
            </a:r>
            <a:endParaRPr lang="en-US" dirty="0"/>
          </a:p>
          <a:p>
            <a:endParaRPr lang="en-US" dirty="0">
              <a:solidFill>
                <a:srgbClr val="221E1F"/>
              </a:solidFill>
              <a:latin typeface="Open Sans"/>
              <a:ea typeface="Open Sans"/>
              <a:cs typeface="Open Sans"/>
            </a:endParaRPr>
          </a:p>
          <a:p>
            <a:pPr algn="l"/>
            <a:r>
              <a:rPr lang="en-US" sz="1200" b="1" i="0" u="none" strike="noStrike" baseline="0" dirty="0">
                <a:latin typeface="OpenSans-Bold"/>
              </a:rPr>
              <a:t>Select a Substance Abuse Professional</a:t>
            </a:r>
          </a:p>
          <a:p>
            <a:pPr marL="285750" indent="-285750" algn="l">
              <a:buFont typeface="Arial" panose="020B0604020202020204" pitchFamily="34" charset="0"/>
              <a:buChar char="•"/>
            </a:pPr>
            <a:r>
              <a:rPr lang="en-US" sz="1200" b="0" i="0" u="none" strike="noStrike" baseline="0" dirty="0">
                <a:latin typeface="OpenSans"/>
              </a:rPr>
              <a:t>The driver’s employer is required to provide them with a list of DOT-qualified Substance Abuse Professionals (SAPs).</a:t>
            </a:r>
          </a:p>
          <a:p>
            <a:pPr marL="285750" indent="-285750" algn="l">
              <a:buFont typeface="Arial" panose="020B0604020202020204" pitchFamily="34" charset="0"/>
              <a:buChar char="•"/>
            </a:pPr>
            <a:r>
              <a:rPr lang="en-US" sz="1200" b="0" i="0" u="none" strike="noStrike" baseline="0" dirty="0">
                <a:latin typeface="OpenSans"/>
              </a:rPr>
              <a:t>The driver selects an SAP based on the driver’s own research.</a:t>
            </a:r>
          </a:p>
          <a:p>
            <a:pPr marL="285750" indent="-285750" algn="l">
              <a:buFont typeface="Arial" panose="020B0604020202020204" pitchFamily="34" charset="0"/>
              <a:buChar char="•"/>
            </a:pPr>
            <a:r>
              <a:rPr lang="en-US" sz="1200" b="0" i="0" u="none" strike="noStrike" baseline="0" dirty="0">
                <a:latin typeface="OpenSans"/>
              </a:rPr>
              <a:t>The driver’s designated SAP will evaluate driver and provide recommendations for education/treatment.</a:t>
            </a:r>
          </a:p>
          <a:p>
            <a:pPr marL="285750" indent="-285750" algn="l">
              <a:buFont typeface="Arial" panose="020B0604020202020204" pitchFamily="34" charset="0"/>
              <a:buChar char="•"/>
            </a:pPr>
            <a:r>
              <a:rPr lang="en-US" sz="1200" b="0" i="0" u="none" strike="noStrike" baseline="0" dirty="0">
                <a:latin typeface="OpenSans"/>
              </a:rPr>
              <a:t>Driver’s SAP will determine if the driver has successfully completed the education/treatment, therefore making the driver eligible for your return-to-duty test.</a:t>
            </a:r>
          </a:p>
          <a:p>
            <a:pPr algn="l"/>
            <a:endParaRPr lang="en-US" sz="1200" b="1" i="0" u="none" strike="noStrike" baseline="0" dirty="0">
              <a:latin typeface="OpenSans-Bold"/>
            </a:endParaRPr>
          </a:p>
          <a:p>
            <a:pPr algn="l"/>
            <a:r>
              <a:rPr lang="en-US" sz="1200" b="1" i="0" u="none" strike="noStrike" baseline="0" dirty="0">
                <a:latin typeface="OpenSans-Bold"/>
              </a:rPr>
              <a:t>Take the return-to-duty test</a:t>
            </a:r>
          </a:p>
          <a:p>
            <a:pPr marL="285750" indent="-285750" algn="l">
              <a:buFont typeface="Arial" panose="020B0604020202020204" pitchFamily="34" charset="0"/>
              <a:buChar char="•"/>
            </a:pPr>
            <a:r>
              <a:rPr lang="en-US" sz="1200" b="0" i="0" u="none" strike="noStrike" baseline="0" dirty="0">
                <a:latin typeface="OpenSans"/>
              </a:rPr>
              <a:t>The driver must be sent by their employer; only DOT-regulated employers, and not the employee, request the return-to-duty test. </a:t>
            </a:r>
          </a:p>
          <a:p>
            <a:pPr marL="285750" indent="-285750" algn="l">
              <a:buFont typeface="Arial" panose="020B0604020202020204" pitchFamily="34" charset="0"/>
              <a:buChar char="•"/>
            </a:pPr>
            <a:r>
              <a:rPr lang="en-US" sz="1200" b="0" i="0" u="none" strike="noStrike" baseline="0" dirty="0">
                <a:latin typeface="OpenSans"/>
              </a:rPr>
              <a:t>If the driver is an owner-operator, the driver’s designated consortium/third-party administrator (C/TPA) must send</a:t>
            </a:r>
          </a:p>
          <a:p>
            <a:pPr algn="l"/>
            <a:r>
              <a:rPr lang="en-US" sz="1200" b="0" i="0" u="none" strike="noStrike" baseline="0" dirty="0">
                <a:latin typeface="OpenSans"/>
              </a:rPr>
              <a:t>the driver for this test.</a:t>
            </a:r>
          </a:p>
          <a:p>
            <a:pPr algn="l"/>
            <a:endParaRPr lang="en-US" sz="1200" b="0" i="0" u="none" strike="noStrike" baseline="0" dirty="0">
              <a:latin typeface="OpenSans"/>
            </a:endParaRPr>
          </a:p>
          <a:p>
            <a:pPr algn="l"/>
            <a:r>
              <a:rPr lang="en-US" sz="1200" b="1" i="0" u="none" strike="noStrike" baseline="0" dirty="0">
                <a:latin typeface="OpenSans-Bold"/>
              </a:rPr>
              <a:t>Once the driver’s Clearinghouse status is “not prohibited,” the driver is eligible to resume performing safety-sensitive functions.</a:t>
            </a:r>
          </a:p>
          <a:p>
            <a:pPr marL="285750" indent="-285750" algn="l">
              <a:buFont typeface="Arial" panose="020B0604020202020204" pitchFamily="34" charset="0"/>
              <a:buChar char="•"/>
            </a:pPr>
            <a:r>
              <a:rPr lang="en-US" sz="1200" b="0" i="0" u="none" strike="noStrike" baseline="0" dirty="0">
                <a:latin typeface="OpenSans"/>
              </a:rPr>
              <a:t>The driver’s status will be updated when their employer enters their negative return-to-duty test result in</a:t>
            </a:r>
          </a:p>
          <a:p>
            <a:pPr algn="l"/>
            <a:r>
              <a:rPr lang="en-US" sz="1200" b="0" i="0" u="none" strike="noStrike" baseline="0" dirty="0">
                <a:latin typeface="OpenSans"/>
              </a:rPr>
              <a:t>the Clearinghouse.</a:t>
            </a:r>
          </a:p>
          <a:p>
            <a:pPr marL="285750" indent="-285750" algn="l">
              <a:buFont typeface="Arial" panose="020B0604020202020204" pitchFamily="34" charset="0"/>
              <a:buChar char="•"/>
            </a:pPr>
            <a:r>
              <a:rPr lang="en-US" sz="1200" b="0" i="0" u="none" strike="noStrike" baseline="0" dirty="0">
                <a:latin typeface="OpenSans"/>
              </a:rPr>
              <a:t>To remain in a “not prohibited” status, the driver’s employer must complete the follow-up testing plan with the driver as specified by the SAP, which must include a minimum of six unannounced follow-up tests in the first 12 months of returning to performing safety-sensitive functions.</a:t>
            </a:r>
          </a:p>
          <a:p>
            <a:pPr marL="285750" indent="-285750" algn="l">
              <a:buFont typeface="Arial" panose="020B0604020202020204" pitchFamily="34" charset="0"/>
              <a:buChar char="•"/>
            </a:pPr>
            <a:r>
              <a:rPr lang="en-US" sz="1200" b="0" i="0" u="none" strike="noStrike" baseline="0" dirty="0">
                <a:latin typeface="OpenSans"/>
              </a:rPr>
              <a:t>If driver is an owner-operator, your designated C/TPA must complete the driver’s follow-up testing plan.</a:t>
            </a:r>
          </a:p>
          <a:p>
            <a:pPr marL="285750" indent="-285750" algn="l">
              <a:buFont typeface="Arial" panose="020B0604020202020204" pitchFamily="34" charset="0"/>
              <a:buChar char="•"/>
            </a:pPr>
            <a:r>
              <a:rPr lang="en-US" sz="1200" b="0" i="0" u="none" strike="noStrike" baseline="0" dirty="0">
                <a:latin typeface="OpenSans"/>
              </a:rPr>
              <a:t>Information about your drug and alcohol program violation is retained in the Clearinghouse for five years</a:t>
            </a:r>
          </a:p>
          <a:p>
            <a:pPr algn="l"/>
            <a:r>
              <a:rPr lang="en-US" sz="1200" b="0" i="0" u="none" strike="noStrike" baseline="0" dirty="0">
                <a:latin typeface="OpenSans"/>
              </a:rPr>
              <a:t>from the date of the violation determination or until the successful completion of the follow-up testing plan,</a:t>
            </a:r>
          </a:p>
          <a:p>
            <a:pPr algn="l"/>
            <a:r>
              <a:rPr lang="en-US" sz="1200" b="0" i="0" u="none" strike="noStrike" baseline="0" dirty="0">
                <a:latin typeface="OpenSans"/>
              </a:rPr>
              <a:t>whichever is later.</a:t>
            </a:r>
            <a:endParaRPr lang="en-US" sz="1000" b="0" i="0" u="none" strike="noStrike" baseline="0" dirty="0">
              <a:solidFill>
                <a:srgbClr val="221E1F"/>
              </a:solidFill>
              <a:latin typeface="Open Sans" panose="020B0606030504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rgbClr val="221E1F"/>
                </a:solidFill>
                <a:latin typeface="Arial" panose="020B0604020202020204" pitchFamily="34" charset="0"/>
                <a:cs typeface="Arial" panose="020B0604020202020204" pitchFamily="34" charset="0"/>
              </a:rPr>
              <a:t>By November 18, 2024</a:t>
            </a:r>
            <a:r>
              <a:rPr lang="en-US" sz="1000" b="0" i="0" u="none" strike="noStrike" baseline="0" dirty="0">
                <a:solidFill>
                  <a:srgbClr val="221E1F"/>
                </a:solidFill>
                <a:latin typeface="Arial" panose="020B0604020202020204" pitchFamily="34" charset="0"/>
                <a:cs typeface="Arial" panose="020B0604020202020204" pitchFamily="34" charset="0"/>
              </a:rPr>
              <a:t>, as part of new Federal regulations, drivers with a “prohibited” status in the Clearinghouse will lose or be denied their State-issued commercial driving privileges. We’ll talk about those new regulations next.</a:t>
            </a:r>
          </a:p>
          <a:p>
            <a:endParaRPr lang="en-US" dirty="0"/>
          </a:p>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39</a:t>
            </a:fld>
            <a:endParaRPr lang="en-US"/>
          </a:p>
        </p:txBody>
      </p:sp>
    </p:spTree>
    <p:extLst>
      <p:ext uri="{BB962C8B-B14F-4D97-AF65-F5344CB8AC3E}">
        <p14:creationId xmlns:p14="http://schemas.microsoft.com/office/powerpoint/2010/main" val="33280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an explanation of what the Clearinghouse 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EAB36-C21E-4262-AE2C-D0B41AB7A3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36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The second Clearinghouse final rule established requirements for SDLAs’ access to and use of driver-specific drug and alcohol program violation information contained in the Drug and Alcohol Clearinghouse.</a:t>
            </a:r>
            <a:endParaRPr lang="en-US" dirty="0"/>
          </a:p>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40</a:t>
            </a:fld>
            <a:endParaRPr lang="en-US"/>
          </a:p>
        </p:txBody>
      </p:sp>
    </p:spTree>
    <p:extLst>
      <p:ext uri="{BB962C8B-B14F-4D97-AF65-F5344CB8AC3E}">
        <p14:creationId xmlns:p14="http://schemas.microsoft.com/office/powerpoint/2010/main" val="4113412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SDLAs have until November 18, 2024 (compliance date) to comply with these requirements. In addition, FMCSA extends the compliance date for the requirement that SDLAs query the Clearinghouse prior to issuing, renewing, upgrading, or transferring a CDL from January 6, 2023 to November 18, 2024. SDLAs currently have the option to voluntarily query the Clearinghouse and may do so up until the compliance date.</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CDL downgrades</a:t>
            </a:r>
          </a:p>
          <a:p>
            <a:pPr marL="171450" indent="-171450">
              <a:buFont typeface="Arial" panose="020B0604020202020204" pitchFamily="34" charset="0"/>
              <a:buChar char="•"/>
            </a:pPr>
            <a:r>
              <a:rPr lang="en-US" dirty="0"/>
              <a:t>SDLA will receive notification of a driver’s Clearinghouse status </a:t>
            </a:r>
          </a:p>
          <a:p>
            <a:pPr marL="628650" lvl="1" indent="-171450">
              <a:buFont typeface="Arial" panose="020B0604020202020204" pitchFamily="34" charset="0"/>
              <a:buChar char="•"/>
            </a:pPr>
            <a:r>
              <a:rPr lang="en-US" dirty="0"/>
              <a:t>SDLA to pull information from the Clearinghouse</a:t>
            </a:r>
          </a:p>
          <a:p>
            <a:pPr marL="628650" lvl="1" indent="-171450">
              <a:buFont typeface="Arial" panose="020B0604020202020204" pitchFamily="34" charset="0"/>
              <a:buChar char="•"/>
            </a:pPr>
            <a:r>
              <a:rPr lang="en-US" dirty="0"/>
              <a:t>FMCSA to push a notification to the SDLA</a:t>
            </a:r>
          </a:p>
          <a:p>
            <a:pPr marL="171450" indent="-171450">
              <a:buFont typeface="Arial" panose="020B0604020202020204" pitchFamily="34" charset="0"/>
              <a:buChar char="•"/>
            </a:pPr>
            <a:r>
              <a:rPr lang="en-US" dirty="0"/>
              <a:t>SDLA must initiate the process to remove a CLP or CDL privilege (downgrade) when notified of a driver’s Clearinghouse violation </a:t>
            </a:r>
          </a:p>
          <a:p>
            <a:pPr marL="171450" indent="-171450">
              <a:buFont typeface="Arial" panose="020B0604020202020204" pitchFamily="34" charset="0"/>
              <a:buChar char="•"/>
            </a:pPr>
            <a:r>
              <a:rPr lang="en-US" dirty="0"/>
              <a:t>FMCSA will notify the SDLA when a driver completes the RTD requirements and is no longer prohibited</a:t>
            </a:r>
          </a:p>
          <a:p>
            <a:pPr marL="171450" indent="-171450">
              <a:buFont typeface="Arial" panose="020B0604020202020204" pitchFamily="34" charset="0"/>
              <a:buChar char="•"/>
            </a:pPr>
            <a:r>
              <a:rPr lang="en-US" dirty="0"/>
              <a:t>If FMCSA removes a violation erroneously entered in the Clearinghouse, the SDLA will be notified</a:t>
            </a:r>
          </a:p>
          <a:p>
            <a:pPr marL="628650" lvl="1" indent="-171450">
              <a:buFont typeface="Arial" panose="020B0604020202020204" pitchFamily="34" charset="0"/>
              <a:buChar char="•"/>
            </a:pPr>
            <a:r>
              <a:rPr lang="en-US" dirty="0"/>
              <a:t>SDLA must reinstate commercial driving privilege </a:t>
            </a:r>
          </a:p>
          <a:p>
            <a:pPr marL="628650" lvl="1" indent="-171450">
              <a:buFont typeface="Arial" panose="020B0604020202020204" pitchFamily="34" charset="0"/>
              <a:buChar char="•"/>
            </a:pPr>
            <a:r>
              <a:rPr lang="en-US" dirty="0"/>
              <a:t>SDLA to expunge the driving record accordingly </a:t>
            </a:r>
          </a:p>
        </p:txBody>
      </p:sp>
      <p:sp>
        <p:nvSpPr>
          <p:cNvPr id="4" name="Slide Number Placeholder 3"/>
          <p:cNvSpPr>
            <a:spLocks noGrp="1"/>
          </p:cNvSpPr>
          <p:nvPr>
            <p:ph type="sldNum" sz="quarter" idx="10"/>
          </p:nvPr>
        </p:nvSpPr>
        <p:spPr/>
        <p:txBody>
          <a:bodyPr/>
          <a:lstStyle/>
          <a:p>
            <a:fld id="{CF79FD4A-A0E3-4F17-8664-C7D8EA949AA8}" type="slidenum">
              <a:rPr lang="en-US" smtClean="0"/>
              <a:t>41</a:t>
            </a:fld>
            <a:endParaRPr lang="en-US"/>
          </a:p>
        </p:txBody>
      </p:sp>
    </p:spTree>
    <p:extLst>
      <p:ext uri="{BB962C8B-B14F-4D97-AF65-F5344CB8AC3E}">
        <p14:creationId xmlns:p14="http://schemas.microsoft.com/office/powerpoint/2010/main" val="1252269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EAB36-C21E-4262-AE2C-D0B41AB7A3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787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43</a:t>
            </a:fld>
            <a:endParaRPr lang="en-US"/>
          </a:p>
        </p:txBody>
      </p:sp>
    </p:spTree>
    <p:extLst>
      <p:ext uri="{BB962C8B-B14F-4D97-AF65-F5344CB8AC3E}">
        <p14:creationId xmlns:p14="http://schemas.microsoft.com/office/powerpoint/2010/main" val="146662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44</a:t>
            </a:fld>
            <a:endParaRPr lang="en-US"/>
          </a:p>
        </p:txBody>
      </p:sp>
    </p:spTree>
    <p:extLst>
      <p:ext uri="{BB962C8B-B14F-4D97-AF65-F5344CB8AC3E}">
        <p14:creationId xmlns:p14="http://schemas.microsoft.com/office/powerpoint/2010/main" val="2086580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 CLPs:  Call the CDL helpdesk in FL and they can manually add the pointer and should correct the validation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850-617-2000 – the driver will need to tell the Help Desk that they have a CLP and the Clearinghouse will not validate it and they need it corrected. </a:t>
            </a:r>
          </a:p>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45</a:t>
            </a:fld>
            <a:endParaRPr lang="en-US"/>
          </a:p>
        </p:txBody>
      </p:sp>
    </p:spTree>
    <p:extLst>
      <p:ext uri="{BB962C8B-B14F-4D97-AF65-F5344CB8AC3E}">
        <p14:creationId xmlns:p14="http://schemas.microsoft.com/office/powerpoint/2010/main" val="1185649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46</a:t>
            </a:fld>
            <a:endParaRPr lang="en-US"/>
          </a:p>
        </p:txBody>
      </p:sp>
    </p:spTree>
    <p:extLst>
      <p:ext uri="{BB962C8B-B14F-4D97-AF65-F5344CB8AC3E}">
        <p14:creationId xmlns:p14="http://schemas.microsoft.com/office/powerpoint/2010/main" val="1496821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47</a:t>
            </a:fld>
            <a:endParaRPr lang="en-US"/>
          </a:p>
        </p:txBody>
      </p:sp>
    </p:spTree>
    <p:extLst>
      <p:ext uri="{BB962C8B-B14F-4D97-AF65-F5344CB8AC3E}">
        <p14:creationId xmlns:p14="http://schemas.microsoft.com/office/powerpoint/2010/main" val="566897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48</a:t>
            </a:fld>
            <a:endParaRPr lang="en-US"/>
          </a:p>
        </p:txBody>
      </p:sp>
    </p:spTree>
    <p:extLst>
      <p:ext uri="{BB962C8B-B14F-4D97-AF65-F5344CB8AC3E}">
        <p14:creationId xmlns:p14="http://schemas.microsoft.com/office/powerpoint/2010/main" val="1509972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49</a:t>
            </a:fld>
            <a:endParaRPr lang="en-US"/>
          </a:p>
        </p:txBody>
      </p:sp>
    </p:spTree>
    <p:extLst>
      <p:ext uri="{BB962C8B-B14F-4D97-AF65-F5344CB8AC3E}">
        <p14:creationId xmlns:p14="http://schemas.microsoft.com/office/powerpoint/2010/main" val="353865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the Clearinghouse Second Rule, which has an implementation date of November 8, 2024, a little later in this presentation.</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5</a:t>
            </a:fld>
            <a:endParaRPr lang="en-US"/>
          </a:p>
        </p:txBody>
      </p:sp>
    </p:spTree>
    <p:extLst>
      <p:ext uri="{BB962C8B-B14F-4D97-AF65-F5344CB8AC3E}">
        <p14:creationId xmlns:p14="http://schemas.microsoft.com/office/powerpoint/2010/main" val="1721370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move</a:t>
            </a:r>
            <a:r>
              <a:rPr lang="en-US" baseline="0" dirty="0"/>
              <a:t> on, let’s look at some FAQs related to violation reporting.</a:t>
            </a:r>
            <a:endParaRPr lang="en-US" dirty="0"/>
          </a:p>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50</a:t>
            </a:fld>
            <a:endParaRPr lang="en-US"/>
          </a:p>
        </p:txBody>
      </p:sp>
    </p:spTree>
    <p:extLst>
      <p:ext uri="{BB962C8B-B14F-4D97-AF65-F5344CB8AC3E}">
        <p14:creationId xmlns:p14="http://schemas.microsoft.com/office/powerpoint/2010/main" val="2701980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51</a:t>
            </a:fld>
            <a:endParaRPr lang="en-US"/>
          </a:p>
        </p:txBody>
      </p:sp>
    </p:spTree>
    <p:extLst>
      <p:ext uri="{BB962C8B-B14F-4D97-AF65-F5344CB8AC3E}">
        <p14:creationId xmlns:p14="http://schemas.microsoft.com/office/powerpoint/2010/main" val="914112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52</a:t>
            </a:fld>
            <a:endParaRPr lang="en-US"/>
          </a:p>
        </p:txBody>
      </p:sp>
    </p:spTree>
    <p:extLst>
      <p:ext uri="{BB962C8B-B14F-4D97-AF65-F5344CB8AC3E}">
        <p14:creationId xmlns:p14="http://schemas.microsoft.com/office/powerpoint/2010/main" val="838961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review, </a:t>
            </a:r>
            <a:r>
              <a:rPr lang="en-US" sz="1200" b="1" kern="1200" dirty="0">
                <a:solidFill>
                  <a:schemeClr val="tx1"/>
                </a:solidFill>
                <a:effectLst/>
                <a:latin typeface="+mn-lt"/>
                <a:ea typeface="+mn-ea"/>
                <a:cs typeface="+mn-cs"/>
              </a:rPr>
              <a:t>there are only 3 reasons that a Clearinghouse record can be amended under 382.717</a:t>
            </a:r>
            <a:r>
              <a:rPr lang="en-US" sz="1200" kern="1200" dirty="0">
                <a:solidFill>
                  <a:schemeClr val="tx1"/>
                </a:solidFill>
                <a:effectLst/>
                <a:latin typeface="+mn-lt"/>
                <a:ea typeface="+mn-ea"/>
                <a:cs typeface="+mn-cs"/>
              </a:rPr>
              <a:t>: </a:t>
            </a:r>
          </a:p>
          <a:p>
            <a:pPr marL="228600" indent="-228600">
              <a:buAutoNum type="arabicParenBoth"/>
            </a:pPr>
            <a:r>
              <a:rPr lang="en-US" sz="1200" kern="1200" dirty="0">
                <a:solidFill>
                  <a:schemeClr val="tx1"/>
                </a:solidFill>
                <a:effectLst/>
                <a:latin typeface="+mn-lt"/>
                <a:ea typeface="+mn-ea"/>
                <a:cs typeface="+mn-cs"/>
              </a:rPr>
              <a:t>a data entry error (e.g., wrong name, wrong CDL number, wrong test result, etc.) has occurred; </a:t>
            </a:r>
          </a:p>
          <a:p>
            <a:pPr marL="228600" indent="-228600">
              <a:buAutoNum type="arabicParenBoth"/>
            </a:pPr>
            <a:r>
              <a:rPr lang="en-US" sz="1200" kern="1200" dirty="0">
                <a:solidFill>
                  <a:schemeClr val="tx1"/>
                </a:solidFill>
                <a:effectLst/>
                <a:latin typeface="+mn-lt"/>
                <a:ea typeface="+mn-ea"/>
                <a:cs typeface="+mn-cs"/>
              </a:rPr>
              <a:t>a DUI citation which was the basis of an actual knowledge report did not result in a conviction; and </a:t>
            </a:r>
          </a:p>
          <a:p>
            <a:pPr marL="228600" indent="-228600">
              <a:buAutoNum type="arabicParenBoth"/>
            </a:pPr>
            <a:r>
              <a:rPr lang="en-US" sz="1200" kern="1200" dirty="0">
                <a:solidFill>
                  <a:schemeClr val="tx1"/>
                </a:solidFill>
                <a:effectLst/>
                <a:latin typeface="+mn-lt"/>
                <a:ea typeface="+mn-ea"/>
                <a:cs typeface="+mn-cs"/>
              </a:rPr>
              <a:t>an employer reporting either a failure to appear refusal or actual knowledge violation did not comply with the respective reporting requirements (382.705(b)(3) &amp; (4)).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1" dirty="0"/>
              <a:t>Within 45 days of receiving a complete petition, FMCSA will inform the driver, in writing (email or letter), of its decision </a:t>
            </a:r>
            <a:r>
              <a:rPr lang="en-US" dirty="0"/>
              <a:t>to retain, remove, or correct the information in the database and provide the basis for the decision.</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Example of denied petitions: drivers were arguing they had not refused, based on their versions of the facts.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driver must provide evidence (e.g., notice of suspension) to support the claim that information recorded in the driver’s Clearinghouse record is inaccurate. If the driver fails to provide sufficient evidence, his or her petition will be closed with no further action taken.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driver may request an expedited review if the inaccuracy is currently preventing him or her from performing his or her job duties per § 382.717(e). </a:t>
            </a:r>
            <a:r>
              <a:rPr lang="en-US" b="1" dirty="0"/>
              <a:t>FMCSA will respond to expedited reviews within 14 days</a:t>
            </a:r>
            <a:r>
              <a:rPr lang="en-US" dirty="0"/>
              <a:t>. Note that the driver must provide evidence (e.g., notice of suspension) in order to request an expedited review.</a:t>
            </a: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53</a:t>
            </a:fld>
            <a:endParaRPr lang="en-US"/>
          </a:p>
        </p:txBody>
      </p:sp>
    </p:spTree>
    <p:extLst>
      <p:ext uri="{BB962C8B-B14F-4D97-AF65-F5344CB8AC3E}">
        <p14:creationId xmlns:p14="http://schemas.microsoft.com/office/powerpoint/2010/main" val="1782865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54</a:t>
            </a:fld>
            <a:endParaRPr lang="en-US"/>
          </a:p>
        </p:txBody>
      </p:sp>
    </p:spTree>
    <p:extLst>
      <p:ext uri="{BB962C8B-B14F-4D97-AF65-F5344CB8AC3E}">
        <p14:creationId xmlns:p14="http://schemas.microsoft.com/office/powerpoint/2010/main" val="3970926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55</a:t>
            </a:fld>
            <a:endParaRPr lang="en-US"/>
          </a:p>
        </p:txBody>
      </p:sp>
    </p:spTree>
    <p:extLst>
      <p:ext uri="{BB962C8B-B14F-4D97-AF65-F5344CB8AC3E}">
        <p14:creationId xmlns:p14="http://schemas.microsoft.com/office/powerpoint/2010/main" val="2679441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56</a:t>
            </a:fld>
            <a:endParaRPr lang="en-US"/>
          </a:p>
        </p:txBody>
      </p:sp>
    </p:spTree>
    <p:extLst>
      <p:ext uri="{BB962C8B-B14F-4D97-AF65-F5344CB8AC3E}">
        <p14:creationId xmlns:p14="http://schemas.microsoft.com/office/powerpoint/2010/main" val="133110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57</a:t>
            </a:fld>
            <a:endParaRPr lang="en-US"/>
          </a:p>
        </p:txBody>
      </p:sp>
    </p:spTree>
    <p:extLst>
      <p:ext uri="{BB962C8B-B14F-4D97-AF65-F5344CB8AC3E}">
        <p14:creationId xmlns:p14="http://schemas.microsoft.com/office/powerpoint/2010/main" val="676054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58</a:t>
            </a:fld>
            <a:endParaRPr lang="en-US"/>
          </a:p>
        </p:txBody>
      </p:sp>
    </p:spTree>
    <p:extLst>
      <p:ext uri="{BB962C8B-B14F-4D97-AF65-F5344CB8AC3E}">
        <p14:creationId xmlns:p14="http://schemas.microsoft.com/office/powerpoint/2010/main" val="15553716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59</a:t>
            </a:fld>
            <a:endParaRPr lang="en-US"/>
          </a:p>
        </p:txBody>
      </p:sp>
    </p:spTree>
    <p:extLst>
      <p:ext uri="{BB962C8B-B14F-4D97-AF65-F5344CB8AC3E}">
        <p14:creationId xmlns:p14="http://schemas.microsoft.com/office/powerpoint/2010/main" val="72433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6</a:t>
            </a:fld>
            <a:endParaRPr lang="en-US"/>
          </a:p>
        </p:txBody>
      </p:sp>
    </p:spTree>
    <p:extLst>
      <p:ext uri="{BB962C8B-B14F-4D97-AF65-F5344CB8AC3E}">
        <p14:creationId xmlns:p14="http://schemas.microsoft.com/office/powerpoint/2010/main" val="592485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60</a:t>
            </a:fld>
            <a:endParaRPr lang="en-US"/>
          </a:p>
        </p:txBody>
      </p:sp>
    </p:spTree>
    <p:extLst>
      <p:ext uri="{BB962C8B-B14F-4D97-AF65-F5344CB8AC3E}">
        <p14:creationId xmlns:p14="http://schemas.microsoft.com/office/powerpoint/2010/main" val="2757456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79FD4A-A0E3-4F17-8664-C7D8EA949AA8}" type="slidenum">
              <a:rPr lang="en-US" smtClean="0"/>
              <a:t>62</a:t>
            </a:fld>
            <a:endParaRPr lang="en-US"/>
          </a:p>
        </p:txBody>
      </p:sp>
    </p:spTree>
    <p:extLst>
      <p:ext uri="{BB962C8B-B14F-4D97-AF65-F5344CB8AC3E}">
        <p14:creationId xmlns:p14="http://schemas.microsoft.com/office/powerpoint/2010/main" val="348619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Clearinghouse will associate a violation with a driver’s CDL information. This will be recorded even if the driver has not registered for the Clearinghouse. </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7</a:t>
            </a:fld>
            <a:endParaRPr lang="en-US"/>
          </a:p>
        </p:txBody>
      </p:sp>
    </p:spTree>
    <p:extLst>
      <p:ext uri="{BB962C8B-B14F-4D97-AF65-F5344CB8AC3E}">
        <p14:creationId xmlns:p14="http://schemas.microsoft.com/office/powerpoint/2010/main" val="46771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79FD4A-A0E3-4F17-8664-C7D8EA949AA8}" type="slidenum">
              <a:rPr lang="en-US" smtClean="0"/>
              <a:t>8</a:t>
            </a:fld>
            <a:endParaRPr lang="en-US"/>
          </a:p>
        </p:txBody>
      </p:sp>
    </p:spTree>
    <p:extLst>
      <p:ext uri="{BB962C8B-B14F-4D97-AF65-F5344CB8AC3E}">
        <p14:creationId xmlns:p14="http://schemas.microsoft.com/office/powerpoint/2010/main" val="40276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drivers are covered by the Clearinghouse?</a:t>
            </a:r>
          </a:p>
          <a:p>
            <a:r>
              <a:rPr lang="en-US" dirty="0"/>
              <a:t>CDL drivers = Any driver who holds a CDL (CDL driver) and meets the requirements of the CDL standards (49 CFR Part 383), and the FMCSA Drug and Alcohol Testing Program (Part 382). References to CDL drivers also includes CLP drivers. </a:t>
            </a:r>
          </a:p>
          <a:p>
            <a:endParaRPr lang="en-US" dirty="0"/>
          </a:p>
          <a:p>
            <a:r>
              <a:rPr lang="en-US" dirty="0"/>
              <a:t>For the purposes of this presentation, we use the term “Employers.” Most employers are motor carriers or owner-operators, but the term “employers” encompasses anyone who employs someone with a CDL or CLP.</a:t>
            </a:r>
          </a:p>
          <a:p>
            <a:endParaRPr lang="en-US" dirty="0"/>
          </a:p>
          <a:p>
            <a:r>
              <a:rPr lang="en-US" dirty="0"/>
              <a:t>We also use the term “consortia/third-party administrators” or “C/TPAs” to refer to organizations that employers designate to manage or conduct their drug and alcohol compliance programs. You may also hear these agencies referred to as “service agents” in official rulemaking. </a:t>
            </a:r>
          </a:p>
          <a:p>
            <a:endParaRPr lang="en-US" dirty="0"/>
          </a:p>
        </p:txBody>
      </p:sp>
      <p:sp>
        <p:nvSpPr>
          <p:cNvPr id="4" name="Slide Number Placeholder 3"/>
          <p:cNvSpPr>
            <a:spLocks noGrp="1"/>
          </p:cNvSpPr>
          <p:nvPr>
            <p:ph type="sldNum" sz="quarter" idx="10"/>
          </p:nvPr>
        </p:nvSpPr>
        <p:spPr/>
        <p:txBody>
          <a:bodyPr/>
          <a:lstStyle/>
          <a:p>
            <a:fld id="{CF79FD4A-A0E3-4F17-8664-C7D8EA949AA8}" type="slidenum">
              <a:rPr lang="en-US" smtClean="0"/>
              <a:t>9</a:t>
            </a:fld>
            <a:endParaRPr lang="en-US"/>
          </a:p>
        </p:txBody>
      </p:sp>
    </p:spTree>
    <p:extLst>
      <p:ext uri="{BB962C8B-B14F-4D97-AF65-F5344CB8AC3E}">
        <p14:creationId xmlns:p14="http://schemas.microsoft.com/office/powerpoint/2010/main" val="654293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7" name="Rectangle 6"/>
          <p:cNvSpPr/>
          <p:nvPr userDrawn="1"/>
        </p:nvSpPr>
        <p:spPr bwMode="auto">
          <a:xfrm>
            <a:off x="-1" y="-1"/>
            <a:ext cx="12197287" cy="4014789"/>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64890"/>
          <a:stretch/>
        </p:blipFill>
        <p:spPr>
          <a:xfrm>
            <a:off x="510988" y="1030593"/>
            <a:ext cx="8928847" cy="176385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2269"/>
            <a:ext cx="12197287" cy="1811750"/>
          </a:xfrm>
          <a:prstGeom prst="rect">
            <a:avLst/>
          </a:prstGeom>
        </p:spPr>
      </p:pic>
      <p:sp>
        <p:nvSpPr>
          <p:cNvPr id="5"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2046191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4 boxes">
    <p:spTree>
      <p:nvGrpSpPr>
        <p:cNvPr id="1" name=""/>
        <p:cNvGrpSpPr/>
        <p:nvPr/>
      </p:nvGrpSpPr>
      <p:grpSpPr>
        <a:xfrm>
          <a:off x="0" y="0"/>
          <a:ext cx="0" cy="0"/>
          <a:chOff x="0" y="0"/>
          <a:chExt cx="0" cy="0"/>
        </a:xfrm>
      </p:grpSpPr>
      <p:sp>
        <p:nvSpPr>
          <p:cNvPr id="23" name="スライド番号プレースホルダー 3"/>
          <p:cNvSpPr txBox="1">
            <a:spLocks/>
          </p:cNvSpPr>
          <p:nvPr userDrawn="1"/>
        </p:nvSpPr>
        <p:spPr>
          <a:xfrm>
            <a:off x="17151170" y="9432788"/>
            <a:ext cx="1080120" cy="547688"/>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59DFB-86F3-43FA-8567-2EA6E426AE90}" type="slidenum">
              <a:rPr lang="ja-JP" altLang="en-US" smtClean="0"/>
              <a:pPr/>
              <a:t>‹#›</a:t>
            </a:fld>
            <a:endParaRPr lang="ja-JP" altLang="en-US"/>
          </a:p>
        </p:txBody>
      </p:sp>
      <p:sp>
        <p:nvSpPr>
          <p:cNvPr id="24" name="スライド番号プレースホルダー 3"/>
          <p:cNvSpPr txBox="1">
            <a:spLocks/>
          </p:cNvSpPr>
          <p:nvPr userDrawn="1"/>
        </p:nvSpPr>
        <p:spPr>
          <a:xfrm>
            <a:off x="17303570" y="9585188"/>
            <a:ext cx="1080120" cy="547688"/>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59DFB-86F3-43FA-8567-2EA6E426AE90}" type="slidenum">
              <a:rPr lang="ja-JP" altLang="en-US" smtClean="0"/>
              <a:pPr/>
              <a:t>‹#›</a:t>
            </a:fld>
            <a:endParaRPr lang="ja-JP" altLang="en-US"/>
          </a:p>
        </p:txBody>
      </p:sp>
      <p:cxnSp>
        <p:nvCxnSpPr>
          <p:cNvPr id="25" name="Straight Connector 24"/>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28" name="Text Placeholder 17"/>
          <p:cNvSpPr>
            <a:spLocks noGrp="1"/>
          </p:cNvSpPr>
          <p:nvPr>
            <p:ph type="body" sz="quarter" idx="12"/>
          </p:nvPr>
        </p:nvSpPr>
        <p:spPr>
          <a:xfrm>
            <a:off x="690563" y="1916264"/>
            <a:ext cx="2443162" cy="4416274"/>
          </a:xfrm>
          <a:prstGeom prst="rect">
            <a:avLst/>
          </a:prstGeom>
          <a:solidFill>
            <a:schemeClr val="accent3">
              <a:lumMod val="95000"/>
            </a:schemeClr>
          </a:solidFill>
        </p:spPr>
        <p:txBody>
          <a:bodyPr/>
          <a:lstStyle>
            <a:lvl1pPr marL="0" indent="0">
              <a:buNone/>
              <a:defRPr/>
            </a:lvl1pPr>
          </a:lstStyle>
          <a:p>
            <a:pPr lvl="0"/>
            <a:endParaRPr lang="en-US"/>
          </a:p>
        </p:txBody>
      </p:sp>
      <p:sp>
        <p:nvSpPr>
          <p:cNvPr id="29" name="Text Placeholder 17"/>
          <p:cNvSpPr>
            <a:spLocks noGrp="1"/>
          </p:cNvSpPr>
          <p:nvPr>
            <p:ph type="body" sz="quarter" idx="13"/>
          </p:nvPr>
        </p:nvSpPr>
        <p:spPr>
          <a:xfrm>
            <a:off x="3433551" y="1916263"/>
            <a:ext cx="2443162" cy="4415707"/>
          </a:xfrm>
          <a:prstGeom prst="rect">
            <a:avLst/>
          </a:prstGeom>
          <a:solidFill>
            <a:schemeClr val="accent3">
              <a:lumMod val="95000"/>
            </a:schemeClr>
          </a:solidFill>
        </p:spPr>
        <p:txBody>
          <a:bodyPr/>
          <a:lstStyle>
            <a:lvl1pPr marL="0" indent="0">
              <a:buNone/>
              <a:defRPr/>
            </a:lvl1pPr>
          </a:lstStyle>
          <a:p>
            <a:pPr lvl="0"/>
            <a:endParaRPr lang="en-US"/>
          </a:p>
        </p:txBody>
      </p:sp>
      <p:sp>
        <p:nvSpPr>
          <p:cNvPr id="30" name="Text Placeholder 17"/>
          <p:cNvSpPr>
            <a:spLocks noGrp="1"/>
          </p:cNvSpPr>
          <p:nvPr>
            <p:ph type="body" sz="quarter" idx="14"/>
          </p:nvPr>
        </p:nvSpPr>
        <p:spPr>
          <a:xfrm>
            <a:off x="6176443" y="1916263"/>
            <a:ext cx="2443162" cy="4415708"/>
          </a:xfrm>
          <a:prstGeom prst="rect">
            <a:avLst/>
          </a:prstGeom>
          <a:solidFill>
            <a:schemeClr val="accent3">
              <a:lumMod val="95000"/>
            </a:schemeClr>
          </a:solidFill>
        </p:spPr>
        <p:txBody>
          <a:bodyPr/>
          <a:lstStyle>
            <a:lvl1pPr marL="0" indent="0">
              <a:buNone/>
              <a:defRPr/>
            </a:lvl1pPr>
          </a:lstStyle>
          <a:p>
            <a:pPr lvl="0"/>
            <a:endParaRPr lang="en-US"/>
          </a:p>
        </p:txBody>
      </p:sp>
      <p:sp>
        <p:nvSpPr>
          <p:cNvPr id="31" name="Text Placeholder 17"/>
          <p:cNvSpPr>
            <a:spLocks noGrp="1"/>
          </p:cNvSpPr>
          <p:nvPr>
            <p:ph type="body" sz="quarter" idx="15"/>
          </p:nvPr>
        </p:nvSpPr>
        <p:spPr>
          <a:xfrm>
            <a:off x="8863430" y="1916263"/>
            <a:ext cx="2443162" cy="4415708"/>
          </a:xfrm>
          <a:prstGeom prst="rect">
            <a:avLst/>
          </a:prstGeom>
          <a:solidFill>
            <a:schemeClr val="accent3">
              <a:lumMod val="95000"/>
            </a:schemeClr>
          </a:solidFill>
        </p:spPr>
        <p:txBody>
          <a:bodyPr/>
          <a:lstStyle>
            <a:lvl1pPr marL="0" indent="0">
              <a:buNone/>
              <a:defRPr/>
            </a:lvl1pPr>
          </a:lstStyle>
          <a:p>
            <a:pPr lvl="0"/>
            <a:endParaRPr lang="en-US"/>
          </a:p>
        </p:txBody>
      </p:sp>
      <p:sp>
        <p:nvSpPr>
          <p:cNvPr id="32"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33" name="Content Placeholder 2"/>
          <p:cNvSpPr>
            <a:spLocks noGrp="1"/>
          </p:cNvSpPr>
          <p:nvPr>
            <p:ph idx="1" hasCustomPrompt="1"/>
          </p:nvPr>
        </p:nvSpPr>
        <p:spPr>
          <a:xfrm>
            <a:off x="429686" y="1356786"/>
            <a:ext cx="11405127" cy="388703"/>
          </a:xfrm>
          <a:prstGeom prst="rect">
            <a:avLst/>
          </a:prstGeom>
        </p:spPr>
        <p:txBody>
          <a:bodyPr/>
          <a:lstStyle>
            <a:lvl1pPr marL="0" indent="0">
              <a:buNone/>
              <a:defRPr sz="2400">
                <a:solidFill>
                  <a:schemeClr val="tx1">
                    <a:lumMod val="85000"/>
                    <a:lumOff val="15000"/>
                  </a:schemeClr>
                </a:solidFill>
              </a:defRPr>
            </a:lvl1pPr>
            <a:lvl2pPr marL="741363" indent="-300038">
              <a:defRPr sz="2000">
                <a:solidFill>
                  <a:schemeClr val="tx1">
                    <a:lumMod val="85000"/>
                    <a:lumOff val="15000"/>
                  </a:schemeClr>
                </a:solidFill>
              </a:defRPr>
            </a:lvl2pPr>
            <a:lvl3pPr marL="1033463" indent="-179388" defTabSz="1033463">
              <a:defRPr sz="1800">
                <a:solidFill>
                  <a:schemeClr val="tx1">
                    <a:lumMod val="85000"/>
                    <a:lumOff val="15000"/>
                  </a:schemeClr>
                </a:solidFill>
              </a:defRPr>
            </a:lvl3pPr>
            <a:lvl4pPr marL="1377950" indent="-171450">
              <a:buFont typeface="Wingdings" pitchFamily="2" charset="2"/>
              <a:buChar char="§"/>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add text</a:t>
            </a:r>
          </a:p>
        </p:txBody>
      </p:sp>
      <p:sp>
        <p:nvSpPr>
          <p:cNvPr id="12"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3837915860"/>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4 boxes side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393701" y="1489076"/>
            <a:ext cx="5261376" cy="4553505"/>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6107015" y="1489074"/>
            <a:ext cx="2673759"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6107017" y="2134558"/>
            <a:ext cx="2673759"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8" name="Text Placeholder 17"/>
          <p:cNvSpPr>
            <a:spLocks noGrp="1"/>
          </p:cNvSpPr>
          <p:nvPr>
            <p:ph type="body" sz="quarter" idx="21" hasCustomPrompt="1"/>
          </p:nvPr>
        </p:nvSpPr>
        <p:spPr>
          <a:xfrm>
            <a:off x="9079807" y="3816482"/>
            <a:ext cx="2673757"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9" name="Text Placeholder 19"/>
          <p:cNvSpPr>
            <a:spLocks noGrp="1"/>
          </p:cNvSpPr>
          <p:nvPr>
            <p:ph type="body" sz="quarter" idx="22"/>
          </p:nvPr>
        </p:nvSpPr>
        <p:spPr>
          <a:xfrm>
            <a:off x="9079808" y="4461966"/>
            <a:ext cx="2673757"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0" name="Text Placeholder 17"/>
          <p:cNvSpPr>
            <a:spLocks noGrp="1"/>
          </p:cNvSpPr>
          <p:nvPr>
            <p:ph type="body" sz="quarter" idx="23" hasCustomPrompt="1"/>
          </p:nvPr>
        </p:nvSpPr>
        <p:spPr>
          <a:xfrm>
            <a:off x="6107014" y="3816482"/>
            <a:ext cx="2673757"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1" name="Text Placeholder 19"/>
          <p:cNvSpPr>
            <a:spLocks noGrp="1"/>
          </p:cNvSpPr>
          <p:nvPr>
            <p:ph type="body" sz="quarter" idx="24"/>
          </p:nvPr>
        </p:nvSpPr>
        <p:spPr>
          <a:xfrm>
            <a:off x="6107015" y="4461966"/>
            <a:ext cx="2673757"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2" name="Text Placeholder 17"/>
          <p:cNvSpPr>
            <a:spLocks noGrp="1"/>
          </p:cNvSpPr>
          <p:nvPr>
            <p:ph type="body" sz="quarter" idx="25" hasCustomPrompt="1"/>
          </p:nvPr>
        </p:nvSpPr>
        <p:spPr>
          <a:xfrm>
            <a:off x="9079806" y="1489074"/>
            <a:ext cx="2673759"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6"/>
          </p:nvPr>
        </p:nvSpPr>
        <p:spPr>
          <a:xfrm>
            <a:off x="9079807" y="2134558"/>
            <a:ext cx="2673759"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5"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1001989095"/>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3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506823" y="1489076"/>
            <a:ext cx="11441113" cy="914059"/>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8211845"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8211846"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8" name="Straight Connector 7"/>
          <p:cNvCxnSpPr/>
          <p:nvPr userDrawn="1"/>
        </p:nvCxnSpPr>
        <p:spPr bwMode="auto">
          <a:xfrm>
            <a:off x="8419909"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9" name="Text Placeholder 17"/>
          <p:cNvSpPr>
            <a:spLocks noGrp="1"/>
          </p:cNvSpPr>
          <p:nvPr>
            <p:ph type="body" sz="quarter" idx="21" hasCustomPrompt="1"/>
          </p:nvPr>
        </p:nvSpPr>
        <p:spPr>
          <a:xfrm>
            <a:off x="4360418"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0" name="Text Placeholder 19"/>
          <p:cNvSpPr>
            <a:spLocks noGrp="1"/>
          </p:cNvSpPr>
          <p:nvPr>
            <p:ph type="body" sz="quarter" idx="22"/>
          </p:nvPr>
        </p:nvSpPr>
        <p:spPr>
          <a:xfrm>
            <a:off x="4360419"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1" name="Straight Connector 10"/>
          <p:cNvCxnSpPr/>
          <p:nvPr userDrawn="1"/>
        </p:nvCxnSpPr>
        <p:spPr bwMode="auto">
          <a:xfrm>
            <a:off x="4568482"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2" name="Text Placeholder 17"/>
          <p:cNvSpPr>
            <a:spLocks noGrp="1"/>
          </p:cNvSpPr>
          <p:nvPr>
            <p:ph type="body" sz="quarter" idx="23" hasCustomPrompt="1"/>
          </p:nvPr>
        </p:nvSpPr>
        <p:spPr>
          <a:xfrm>
            <a:off x="496498"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4"/>
          </p:nvPr>
        </p:nvSpPr>
        <p:spPr>
          <a:xfrm>
            <a:off x="496499"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4" name="Straight Connector 13"/>
          <p:cNvCxnSpPr/>
          <p:nvPr userDrawn="1"/>
        </p:nvCxnSpPr>
        <p:spPr bwMode="auto">
          <a:xfrm>
            <a:off x="704562"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6"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194707841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4 lower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496497" y="1489076"/>
            <a:ext cx="11338317" cy="914059"/>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6260135" y="2733753"/>
            <a:ext cx="2673759"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6260137" y="3586579"/>
            <a:ext cx="2673759"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8" name="Straight Connector 7"/>
          <p:cNvCxnSpPr/>
          <p:nvPr userDrawn="1"/>
        </p:nvCxnSpPr>
        <p:spPr bwMode="auto">
          <a:xfrm>
            <a:off x="6468199"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9" name="Text Placeholder 17"/>
          <p:cNvSpPr>
            <a:spLocks noGrp="1"/>
          </p:cNvSpPr>
          <p:nvPr>
            <p:ph type="body" sz="quarter" idx="21" hasCustomPrompt="1"/>
          </p:nvPr>
        </p:nvSpPr>
        <p:spPr>
          <a:xfrm>
            <a:off x="3378318" y="2733753"/>
            <a:ext cx="267375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0" name="Text Placeholder 19"/>
          <p:cNvSpPr>
            <a:spLocks noGrp="1"/>
          </p:cNvSpPr>
          <p:nvPr>
            <p:ph type="body" sz="quarter" idx="22"/>
          </p:nvPr>
        </p:nvSpPr>
        <p:spPr>
          <a:xfrm>
            <a:off x="3378319" y="3586579"/>
            <a:ext cx="2673757"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1" name="Straight Connector 10"/>
          <p:cNvCxnSpPr/>
          <p:nvPr userDrawn="1"/>
        </p:nvCxnSpPr>
        <p:spPr bwMode="auto">
          <a:xfrm>
            <a:off x="3586381"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2" name="Text Placeholder 17"/>
          <p:cNvSpPr>
            <a:spLocks noGrp="1"/>
          </p:cNvSpPr>
          <p:nvPr>
            <p:ph type="body" sz="quarter" idx="23" hasCustomPrompt="1"/>
          </p:nvPr>
        </p:nvSpPr>
        <p:spPr>
          <a:xfrm>
            <a:off x="496499" y="2733753"/>
            <a:ext cx="267375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4"/>
          </p:nvPr>
        </p:nvSpPr>
        <p:spPr>
          <a:xfrm>
            <a:off x="496500" y="3586579"/>
            <a:ext cx="2673757"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4" name="Straight Connector 13"/>
          <p:cNvCxnSpPr/>
          <p:nvPr userDrawn="1"/>
        </p:nvCxnSpPr>
        <p:spPr bwMode="auto">
          <a:xfrm>
            <a:off x="704562"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5" name="Text Placeholder 17"/>
          <p:cNvSpPr>
            <a:spLocks noGrp="1"/>
          </p:cNvSpPr>
          <p:nvPr>
            <p:ph type="body" sz="quarter" idx="25" hasCustomPrompt="1"/>
          </p:nvPr>
        </p:nvSpPr>
        <p:spPr>
          <a:xfrm>
            <a:off x="9141953" y="2733753"/>
            <a:ext cx="2673759"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6" name="Text Placeholder 19"/>
          <p:cNvSpPr>
            <a:spLocks noGrp="1"/>
          </p:cNvSpPr>
          <p:nvPr>
            <p:ph type="body" sz="quarter" idx="26"/>
          </p:nvPr>
        </p:nvSpPr>
        <p:spPr>
          <a:xfrm>
            <a:off x="9141954" y="3586579"/>
            <a:ext cx="2673759"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7" name="Straight Connector 16"/>
          <p:cNvCxnSpPr/>
          <p:nvPr userDrawn="1"/>
        </p:nvCxnSpPr>
        <p:spPr bwMode="auto">
          <a:xfrm>
            <a:off x="9350017"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9"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1951489700"/>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Slide 1">
    <p:spTree>
      <p:nvGrpSpPr>
        <p:cNvPr id="1" name=""/>
        <p:cNvGrpSpPr/>
        <p:nvPr/>
      </p:nvGrpSpPr>
      <p:grpSpPr>
        <a:xfrm>
          <a:off x="0" y="0"/>
          <a:ext cx="0" cy="0"/>
          <a:chOff x="0" y="0"/>
          <a:chExt cx="0" cy="0"/>
        </a:xfrm>
      </p:grpSpPr>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36753" cy="6884894"/>
          </a:xfrm>
          <a:prstGeom prst="rect">
            <a:avLst/>
          </a:prstGeom>
        </p:spPr>
      </p:pic>
      <p:pic>
        <p:nvPicPr>
          <p:cNvPr id="34" name="Picture 33"/>
          <p:cNvPicPr>
            <a:picLocks noChangeAspect="1"/>
          </p:cNvPicPr>
          <p:nvPr userDrawn="1"/>
        </p:nvPicPr>
        <p:blipFill rotWithShape="1">
          <a:blip r:embed="rId3">
            <a:extLst>
              <a:ext uri="{28A0092B-C50C-407E-A947-70E740481C1C}">
                <a14:useLocalDpi xmlns:a14="http://schemas.microsoft.com/office/drawing/2010/main" val="0"/>
              </a:ext>
            </a:extLst>
          </a:blip>
          <a:srcRect b="64890"/>
          <a:stretch/>
        </p:blipFill>
        <p:spPr>
          <a:xfrm>
            <a:off x="510988" y="930581"/>
            <a:ext cx="8928847" cy="1763851"/>
          </a:xfrm>
          <a:prstGeom prst="rect">
            <a:avLst/>
          </a:prstGeom>
        </p:spPr>
      </p:pic>
      <p:cxnSp>
        <p:nvCxnSpPr>
          <p:cNvPr id="38" name="Straight Connector 37"/>
          <p:cNvCxnSpPr/>
          <p:nvPr userDrawn="1"/>
        </p:nvCxnSpPr>
        <p:spPr bwMode="auto">
          <a:xfrm>
            <a:off x="1059699" y="3168609"/>
            <a:ext cx="2931567" cy="0"/>
          </a:xfrm>
          <a:prstGeom prst="line">
            <a:avLst/>
          </a:prstGeom>
          <a:solidFill>
            <a:schemeClr val="accent1"/>
          </a:solidFill>
          <a:ln w="222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628510098"/>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7" name="Rectangle 6"/>
          <p:cNvSpPr/>
          <p:nvPr userDrawn="1"/>
        </p:nvSpPr>
        <p:spPr bwMode="auto">
          <a:xfrm>
            <a:off x="-1" y="-1"/>
            <a:ext cx="12197287" cy="4014789"/>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90"/>
          <a:stretch/>
        </p:blipFill>
        <p:spPr>
          <a:xfrm>
            <a:off x="510988" y="1030593"/>
            <a:ext cx="8928847" cy="176385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2269"/>
            <a:ext cx="12197287" cy="1811750"/>
          </a:xfrm>
          <a:prstGeom prst="rect">
            <a:avLst/>
          </a:prstGeom>
        </p:spPr>
      </p:pic>
      <p:sp>
        <p:nvSpPr>
          <p:cNvPr id="5"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1565734280"/>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4" name="Rectangle 13"/>
          <p:cNvSpPr/>
          <p:nvPr userDrawn="1"/>
        </p:nvSpPr>
        <p:spPr>
          <a:xfrm>
            <a:off x="9291" y="13836"/>
            <a:ext cx="9697292" cy="6855800"/>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rgbClr val="121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Open Sans Regular" charset="0"/>
            </a:endParaRPr>
          </a:p>
        </p:txBody>
      </p:sp>
      <p:sp>
        <p:nvSpPr>
          <p:cNvPr id="2" name="Title 1"/>
          <p:cNvSpPr>
            <a:spLocks noGrp="1"/>
          </p:cNvSpPr>
          <p:nvPr>
            <p:ph type="title"/>
          </p:nvPr>
        </p:nvSpPr>
        <p:spPr>
          <a:xfrm>
            <a:off x="1890371" y="1754373"/>
            <a:ext cx="5020792" cy="1231106"/>
          </a:xfrm>
          <a:prstGeom prst="rect">
            <a:avLst/>
          </a:prstGeom>
        </p:spPr>
        <p:txBody>
          <a:bodyPr/>
          <a:lstStyle>
            <a:lvl1pPr>
              <a:defRPr sz="4000">
                <a:solidFill>
                  <a:schemeClr val="bg1"/>
                </a:solidFill>
              </a:defRPr>
            </a:lvl1pPr>
          </a:lstStyle>
          <a:p>
            <a:r>
              <a:rPr lang="en-US"/>
              <a:t>Click to edit Master title style</a:t>
            </a:r>
          </a:p>
        </p:txBody>
      </p:sp>
      <p:cxnSp>
        <p:nvCxnSpPr>
          <p:cNvPr id="5" name="Straight Connector 4"/>
          <p:cNvCxnSpPr/>
          <p:nvPr userDrawn="1"/>
        </p:nvCxnSpPr>
        <p:spPr bwMode="auto">
          <a:xfrm>
            <a:off x="1890371" y="3213208"/>
            <a:ext cx="5020792" cy="0"/>
          </a:xfrm>
          <a:prstGeom prst="line">
            <a:avLst/>
          </a:prstGeom>
          <a:solidFill>
            <a:schemeClr val="accent1"/>
          </a:solidFill>
          <a:ln w="63500" cap="flat" cmpd="sng" algn="ctr">
            <a:solidFill>
              <a:schemeClr val="bg1"/>
            </a:solidFill>
            <a:prstDash val="solid"/>
            <a:round/>
            <a:headEnd type="none" w="med" len="med"/>
            <a:tailEnd type="none" w="med" len="med"/>
          </a:ln>
          <a:effectLst/>
        </p:spPr>
      </p:cxnSp>
      <p:sp>
        <p:nvSpPr>
          <p:cNvPr id="6" name="Slide Number Placeholder 5"/>
          <p:cNvSpPr>
            <a:spLocks noGrp="1"/>
          </p:cNvSpPr>
          <p:nvPr>
            <p:ph type="sldNum" sz="quarter" idx="4"/>
          </p:nvPr>
        </p:nvSpPr>
        <p:spPr>
          <a:xfrm>
            <a:off x="8847988" y="6317223"/>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317812821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81000" y="2185989"/>
            <a:ext cx="2990850" cy="168592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5" name="Rectangle 4"/>
          <p:cNvSpPr/>
          <p:nvPr userDrawn="1"/>
        </p:nvSpPr>
        <p:spPr bwMode="auto">
          <a:xfrm>
            <a:off x="4000500" y="0"/>
            <a:ext cx="4086226" cy="6858000"/>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7" name="Picture Placeholder 6"/>
          <p:cNvSpPr>
            <a:spLocks noGrp="1"/>
          </p:cNvSpPr>
          <p:nvPr>
            <p:ph type="pic" sz="quarter" idx="10"/>
          </p:nvPr>
        </p:nvSpPr>
        <p:spPr>
          <a:xfrm>
            <a:off x="8086726" y="0"/>
            <a:ext cx="4105273" cy="6858000"/>
          </a:xfrm>
          <a:prstGeom prst="rect">
            <a:avLst/>
          </a:prstGeom>
        </p:spPr>
        <p:txBody>
          <a:bodyPr/>
          <a:lstStyle/>
          <a:p>
            <a:endParaRPr lang="en-US"/>
          </a:p>
        </p:txBody>
      </p:sp>
      <p:sp>
        <p:nvSpPr>
          <p:cNvPr id="18" name="Text Placeholder 17"/>
          <p:cNvSpPr>
            <a:spLocks noGrp="1"/>
          </p:cNvSpPr>
          <p:nvPr>
            <p:ph type="body" sz="quarter" idx="11"/>
          </p:nvPr>
        </p:nvSpPr>
        <p:spPr>
          <a:xfrm>
            <a:off x="4386262" y="2143124"/>
            <a:ext cx="3386138" cy="29289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47988" y="6317223"/>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2825329206"/>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7" name="Rectangle 6"/>
          <p:cNvSpPr/>
          <p:nvPr userDrawn="1"/>
        </p:nvSpPr>
        <p:spPr bwMode="auto">
          <a:xfrm>
            <a:off x="-1" y="-1"/>
            <a:ext cx="12197287" cy="3389011"/>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260"/>
            <a:ext cx="12197287" cy="1811750"/>
          </a:xfrm>
          <a:prstGeom prst="rect">
            <a:avLst/>
          </a:prstGeom>
        </p:spPr>
      </p:pic>
      <p:sp>
        <p:nvSpPr>
          <p:cNvPr id="4"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3770066369"/>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29686" y="795500"/>
            <a:ext cx="11405127" cy="494459"/>
          </a:xfrm>
          <a:prstGeom prst="rect">
            <a:avLst/>
          </a:prstGeom>
        </p:spPr>
        <p:txBody>
          <a:bodyPr anchor="b"/>
          <a:lstStyle>
            <a:lvl1pPr marL="0" indent="0">
              <a:buNone/>
              <a:defRPr sz="2800" b="1">
                <a:solidFill>
                  <a:srgbClr val="0070C0"/>
                </a:solidFill>
              </a:defRPr>
            </a:lvl1pPr>
          </a:lstStyle>
          <a:p>
            <a:pPr lvl="0"/>
            <a:r>
              <a:rPr lang="en-US"/>
              <a:t>Click to edit text</a:t>
            </a:r>
          </a:p>
        </p:txBody>
      </p:sp>
      <p:sp>
        <p:nvSpPr>
          <p:cNvPr id="18" name="Content Placeholder 2"/>
          <p:cNvSpPr>
            <a:spLocks noGrp="1"/>
          </p:cNvSpPr>
          <p:nvPr>
            <p:ph idx="1"/>
          </p:nvPr>
        </p:nvSpPr>
        <p:spPr>
          <a:xfrm>
            <a:off x="429686" y="1658807"/>
            <a:ext cx="11405127" cy="4328888"/>
          </a:xfrm>
          <a:prstGeom prst="rect">
            <a:avLst/>
          </a:prstGeom>
        </p:spPr>
        <p:txBody>
          <a:bodyPr/>
          <a:lstStyle>
            <a:lvl1pPr>
              <a:defRPr sz="2400">
                <a:solidFill>
                  <a:schemeClr val="tx1">
                    <a:lumMod val="85000"/>
                    <a:lumOff val="15000"/>
                  </a:schemeClr>
                </a:solidFill>
              </a:defRPr>
            </a:lvl1pPr>
            <a:lvl2pPr marL="741363" indent="-300038">
              <a:defRPr sz="2000">
                <a:solidFill>
                  <a:schemeClr val="tx1">
                    <a:lumMod val="85000"/>
                    <a:lumOff val="15000"/>
                  </a:schemeClr>
                </a:solidFill>
              </a:defRPr>
            </a:lvl2pPr>
            <a:lvl3pPr marL="1033463" indent="-179388" defTabSz="1033463">
              <a:defRPr sz="1800">
                <a:solidFill>
                  <a:schemeClr val="tx1">
                    <a:lumMod val="85000"/>
                    <a:lumOff val="15000"/>
                  </a:schemeClr>
                </a:solidFill>
              </a:defRPr>
            </a:lvl3pPr>
            <a:lvl4pPr marL="1377950" indent="-171450">
              <a:buFont typeface="Wingdings" pitchFamily="2" charset="2"/>
              <a:buChar char="§"/>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6"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7" name="Straight Connector 6"/>
          <p:cNvCxnSpPr/>
          <p:nvPr userDrawn="1"/>
        </p:nvCxnSpPr>
        <p:spPr bwMode="auto">
          <a:xfrm>
            <a:off x="534459" y="1375098"/>
            <a:ext cx="1130035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3779908230"/>
      </p:ext>
    </p:extLst>
  </p:cSld>
  <p:clrMapOvr>
    <a:masterClrMapping/>
  </p:clrMapOvr>
  <p:transition spd="med">
    <p:pull/>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4" name="Rectangle 13"/>
          <p:cNvSpPr/>
          <p:nvPr userDrawn="1"/>
        </p:nvSpPr>
        <p:spPr>
          <a:xfrm>
            <a:off x="9291" y="13836"/>
            <a:ext cx="9697292" cy="6855800"/>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rgbClr val="121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Open Sans Regular" charset="0"/>
            </a:endParaRPr>
          </a:p>
        </p:txBody>
      </p:sp>
      <p:sp>
        <p:nvSpPr>
          <p:cNvPr id="2" name="Title 1"/>
          <p:cNvSpPr>
            <a:spLocks noGrp="1"/>
          </p:cNvSpPr>
          <p:nvPr>
            <p:ph type="title"/>
          </p:nvPr>
        </p:nvSpPr>
        <p:spPr>
          <a:xfrm>
            <a:off x="1890371" y="1754373"/>
            <a:ext cx="5020792" cy="1231106"/>
          </a:xfrm>
          <a:prstGeom prst="rect">
            <a:avLst/>
          </a:prstGeom>
        </p:spPr>
        <p:txBody>
          <a:bodyPr/>
          <a:lstStyle>
            <a:lvl1pPr>
              <a:defRPr sz="4000">
                <a:solidFill>
                  <a:schemeClr val="bg1"/>
                </a:solidFill>
              </a:defRPr>
            </a:lvl1pPr>
          </a:lstStyle>
          <a:p>
            <a:r>
              <a:rPr lang="en-US"/>
              <a:t>Click to edit Master title style</a:t>
            </a:r>
          </a:p>
        </p:txBody>
      </p:sp>
      <p:cxnSp>
        <p:nvCxnSpPr>
          <p:cNvPr id="5" name="Straight Connector 4"/>
          <p:cNvCxnSpPr/>
          <p:nvPr userDrawn="1"/>
        </p:nvCxnSpPr>
        <p:spPr bwMode="auto">
          <a:xfrm>
            <a:off x="1890371" y="3213208"/>
            <a:ext cx="5020792" cy="0"/>
          </a:xfrm>
          <a:prstGeom prst="line">
            <a:avLst/>
          </a:prstGeom>
          <a:solidFill>
            <a:schemeClr val="accent1"/>
          </a:solidFill>
          <a:ln w="63500" cap="flat" cmpd="sng" algn="ctr">
            <a:solidFill>
              <a:schemeClr val="bg1"/>
            </a:solidFill>
            <a:prstDash val="solid"/>
            <a:round/>
            <a:headEnd type="none" w="med" len="med"/>
            <a:tailEnd type="none" w="med" len="med"/>
          </a:ln>
          <a:effectLst/>
        </p:spPr>
      </p:cxnSp>
      <p:sp>
        <p:nvSpPr>
          <p:cNvPr id="6" name="Slide Number Placeholder 5"/>
          <p:cNvSpPr>
            <a:spLocks noGrp="1"/>
          </p:cNvSpPr>
          <p:nvPr>
            <p:ph type="sldNum" sz="quarter" idx="4"/>
          </p:nvPr>
        </p:nvSpPr>
        <p:spPr>
          <a:xfrm>
            <a:off x="8847988" y="6317223"/>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918944830"/>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Content Placeholder 2"/>
          <p:cNvSpPr>
            <a:spLocks noGrp="1"/>
          </p:cNvSpPr>
          <p:nvPr>
            <p:ph idx="1"/>
          </p:nvPr>
        </p:nvSpPr>
        <p:spPr>
          <a:xfrm>
            <a:off x="429686" y="1453407"/>
            <a:ext cx="4579636" cy="4279483"/>
          </a:xfrm>
          <a:prstGeom prst="rect">
            <a:avLst/>
          </a:prstGeom>
        </p:spPr>
        <p:txBody>
          <a:bodyPr/>
          <a:lstStyle>
            <a:lvl1pPr>
              <a:defRPr sz="2400">
                <a:solidFill>
                  <a:schemeClr val="tx1">
                    <a:lumMod val="85000"/>
                    <a:lumOff val="15000"/>
                  </a:schemeClr>
                </a:solidFill>
              </a:defRPr>
            </a:lvl1pPr>
            <a:lvl2pPr marL="862013" indent="-366713">
              <a:defRPr sz="2000">
                <a:solidFill>
                  <a:schemeClr val="tx1">
                    <a:lumMod val="85000"/>
                    <a:lumOff val="15000"/>
                  </a:schemeClr>
                </a:solidFill>
              </a:defRPr>
            </a:lvl2pPr>
            <a:lvl3pPr marL="1206500" indent="-193675" defTabSz="1033463">
              <a:defRPr sz="1800">
                <a:solidFill>
                  <a:schemeClr val="tx1">
                    <a:lumMod val="85000"/>
                    <a:lumOff val="15000"/>
                  </a:schemeClr>
                </a:solidFill>
              </a:defRPr>
            </a:lvl3pPr>
            <a:lvl4pPr marL="1603375" indent="-225425">
              <a:buFont typeface="Wingdings" pitchFamily="2" charset="2"/>
              <a:buChar char="§"/>
              <a:tabLst>
                <a:tab pos="1603375" algn="l"/>
              </a:tabLst>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17" name="Straight Connector 16"/>
          <p:cNvCxnSpPr/>
          <p:nvPr userDrawn="1"/>
        </p:nvCxnSpPr>
        <p:spPr bwMode="auto">
          <a:xfrm>
            <a:off x="0" y="-18923"/>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8" name="Text Placeholder 7"/>
          <p:cNvSpPr>
            <a:spLocks noGrp="1"/>
          </p:cNvSpPr>
          <p:nvPr>
            <p:ph type="body" sz="quarter" idx="10"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3" name="Picture Placeholder 2"/>
          <p:cNvSpPr>
            <a:spLocks noGrp="1"/>
          </p:cNvSpPr>
          <p:nvPr>
            <p:ph type="pic" sz="quarter" idx="11"/>
          </p:nvPr>
        </p:nvSpPr>
        <p:spPr>
          <a:xfrm>
            <a:off x="5430838" y="1454150"/>
            <a:ext cx="6162675" cy="4278313"/>
          </a:xfrm>
          <a:prstGeom prst="rect">
            <a:avLst/>
          </a:prstGeom>
        </p:spPr>
        <p:txBody>
          <a:bodyPr/>
          <a:lstStyle/>
          <a:p>
            <a:endParaRPr lang="en-US"/>
          </a:p>
        </p:txBody>
      </p:sp>
      <p:cxnSp>
        <p:nvCxnSpPr>
          <p:cNvPr id="7" name="Straight Connector 6"/>
          <p:cNvCxnSpPr/>
          <p:nvPr userDrawn="1"/>
        </p:nvCxnSpPr>
        <p:spPr bwMode="auto">
          <a:xfrm>
            <a:off x="534459" y="1375098"/>
            <a:ext cx="1130035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3482949945"/>
      </p:ext>
    </p:extLst>
  </p:cSld>
  <p:clrMapOvr>
    <a:masterClrMapping/>
  </p:clrMapOvr>
  <p:transition spd="med">
    <p:pull/>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2696" y="999460"/>
            <a:ext cx="5613991" cy="5631927"/>
          </a:xfrm>
          <a:prstGeom prst="rect">
            <a:avLst/>
          </a:prstGeom>
        </p:spPr>
      </p:pic>
      <p:sp>
        <p:nvSpPr>
          <p:cNvPr id="7" name="Content Placeholder 6"/>
          <p:cNvSpPr>
            <a:spLocks noGrp="1"/>
          </p:cNvSpPr>
          <p:nvPr>
            <p:ph sz="quarter" idx="11"/>
          </p:nvPr>
        </p:nvSpPr>
        <p:spPr>
          <a:xfrm>
            <a:off x="974725" y="1828165"/>
            <a:ext cx="3438525" cy="3328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6" name="Text Placeholder 7"/>
          <p:cNvSpPr>
            <a:spLocks noGrp="1"/>
          </p:cNvSpPr>
          <p:nvPr>
            <p:ph type="body" sz="quarter" idx="12" hasCustomPrompt="1"/>
          </p:nvPr>
        </p:nvSpPr>
        <p:spPr>
          <a:xfrm>
            <a:off x="429686" y="859466"/>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8"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9" name="Straight Connector 8"/>
          <p:cNvCxnSpPr/>
          <p:nvPr userDrawn="1"/>
        </p:nvCxnSpPr>
        <p:spPr bwMode="auto">
          <a:xfrm>
            <a:off x="534459" y="1566822"/>
            <a:ext cx="461327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2542049083"/>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3836"/>
            <a:ext cx="7656576" cy="6844164"/>
          </a:xfrm>
          <a:custGeom>
            <a:avLst/>
            <a:gdLst>
              <a:gd name="connsiteX0" fmla="*/ 0 w 5167417"/>
              <a:gd name="connsiteY0" fmla="*/ 0 h 6844164"/>
              <a:gd name="connsiteX1" fmla="*/ 5167417 w 5167417"/>
              <a:gd name="connsiteY1" fmla="*/ 0 h 6844164"/>
              <a:gd name="connsiteX2" fmla="*/ 3615257 w 5167417"/>
              <a:gd name="connsiteY2" fmla="*/ 6844164 h 6844164"/>
              <a:gd name="connsiteX3" fmla="*/ 0 w 5167417"/>
              <a:gd name="connsiteY3" fmla="*/ 6844164 h 6844164"/>
            </a:gdLst>
            <a:ahLst/>
            <a:cxnLst>
              <a:cxn ang="0">
                <a:pos x="connsiteX0" y="connsiteY0"/>
              </a:cxn>
              <a:cxn ang="0">
                <a:pos x="connsiteX1" y="connsiteY1"/>
              </a:cxn>
              <a:cxn ang="0">
                <a:pos x="connsiteX2" y="connsiteY2"/>
              </a:cxn>
              <a:cxn ang="0">
                <a:pos x="connsiteX3" y="connsiteY3"/>
              </a:cxn>
            </a:cxnLst>
            <a:rect l="l" t="t" r="r" b="b"/>
            <a:pathLst>
              <a:path w="5167417" h="6844164">
                <a:moveTo>
                  <a:pt x="0" y="0"/>
                </a:moveTo>
                <a:lnTo>
                  <a:pt x="5167417" y="0"/>
                </a:lnTo>
                <a:lnTo>
                  <a:pt x="3615257" y="6844164"/>
                </a:lnTo>
                <a:lnTo>
                  <a:pt x="0" y="6844164"/>
                </a:lnTo>
                <a:close/>
              </a:path>
            </a:pathLst>
          </a:custGeom>
        </p:spPr>
        <p:txBody>
          <a:bodyPr wrap="square">
            <a:noAutofit/>
          </a:bodyPr>
          <a:lstStyle/>
          <a:p>
            <a:endParaRPr lang="en-US"/>
          </a:p>
        </p:txBody>
      </p:sp>
      <p:sp>
        <p:nvSpPr>
          <p:cNvPr id="11" name="Text Placeholder 61"/>
          <p:cNvSpPr>
            <a:spLocks noGrp="1"/>
          </p:cNvSpPr>
          <p:nvPr>
            <p:ph type="body" sz="quarter" idx="11"/>
          </p:nvPr>
        </p:nvSpPr>
        <p:spPr>
          <a:xfrm>
            <a:off x="7790688" y="658813"/>
            <a:ext cx="3499104" cy="1304099"/>
          </a:xfrm>
          <a:prstGeom prst="rect">
            <a:avLst/>
          </a:prstGeom>
        </p:spPr>
        <p:txBody>
          <a:bodyPr>
            <a:normAutofit/>
          </a:bodyPr>
          <a:lstStyle>
            <a:lvl1pPr>
              <a:defRPr sz="2800" b="1">
                <a:solidFill>
                  <a:schemeClr val="tx1"/>
                </a:solidFill>
              </a:defRPr>
            </a:lvl1pPr>
          </a:lstStyle>
          <a:p>
            <a:pPr lvl="0"/>
            <a:r>
              <a:rPr lang="en-US"/>
              <a:t>Click to edit Master text styles</a:t>
            </a:r>
          </a:p>
        </p:txBody>
      </p:sp>
      <p:sp>
        <p:nvSpPr>
          <p:cNvPr id="18" name="Content Placeholder 17"/>
          <p:cNvSpPr>
            <a:spLocks noGrp="1"/>
          </p:cNvSpPr>
          <p:nvPr>
            <p:ph sz="quarter" idx="12"/>
          </p:nvPr>
        </p:nvSpPr>
        <p:spPr>
          <a:xfrm>
            <a:off x="7802563" y="2255838"/>
            <a:ext cx="3756025" cy="4021137"/>
          </a:xfrm>
          <a:prstGeom prst="rect">
            <a:avLst/>
          </a:prstGeo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3330182604"/>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4" name="TextBox 3"/>
          <p:cNvSpPr txBox="1"/>
          <p:nvPr userDrawn="1"/>
        </p:nvSpPr>
        <p:spPr>
          <a:xfrm>
            <a:off x="642744" y="463254"/>
            <a:ext cx="10034492" cy="1182568"/>
          </a:xfrm>
          <a:prstGeom prst="rect">
            <a:avLst/>
          </a:prstGeom>
          <a:noFill/>
        </p:spPr>
        <p:txBody>
          <a:bodyPr wrap="square" rtlCol="0">
            <a:spAutoFit/>
          </a:bodyPr>
          <a:lstStyle/>
          <a:p>
            <a:pPr>
              <a:lnSpc>
                <a:spcPts val="10000"/>
              </a:lnSpc>
            </a:pPr>
            <a:r>
              <a:rPr lang="en-US" sz="4400" b="1">
                <a:solidFill>
                  <a:schemeClr val="accent4">
                    <a:lumMod val="95000"/>
                    <a:lumOff val="5000"/>
                  </a:schemeClr>
                </a:solidFill>
                <a:latin typeface="+mj-lt"/>
                <a:ea typeface="Montserrat Bold" charset="0"/>
                <a:cs typeface="Montserrat Bold" charset="0"/>
              </a:rPr>
              <a:t>Agenda</a:t>
            </a:r>
          </a:p>
        </p:txBody>
      </p:sp>
      <p:sp>
        <p:nvSpPr>
          <p:cNvPr id="24" name="Text Placeholder 23"/>
          <p:cNvSpPr>
            <a:spLocks noGrp="1"/>
          </p:cNvSpPr>
          <p:nvPr>
            <p:ph type="body" sz="quarter" idx="11" hasCustomPrompt="1"/>
          </p:nvPr>
        </p:nvSpPr>
        <p:spPr>
          <a:xfrm>
            <a:off x="642744" y="1932808"/>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1</a:t>
            </a:r>
          </a:p>
        </p:txBody>
      </p:sp>
      <p:sp>
        <p:nvSpPr>
          <p:cNvPr id="25" name="Text Placeholder 23"/>
          <p:cNvSpPr>
            <a:spLocks noGrp="1"/>
          </p:cNvSpPr>
          <p:nvPr>
            <p:ph type="body" sz="quarter" idx="12" hasCustomPrompt="1"/>
          </p:nvPr>
        </p:nvSpPr>
        <p:spPr>
          <a:xfrm>
            <a:off x="642743" y="3258044"/>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2</a:t>
            </a:r>
          </a:p>
        </p:txBody>
      </p:sp>
      <p:sp>
        <p:nvSpPr>
          <p:cNvPr id="26" name="Text Placeholder 23"/>
          <p:cNvSpPr>
            <a:spLocks noGrp="1"/>
          </p:cNvSpPr>
          <p:nvPr>
            <p:ph type="body" sz="quarter" idx="13" hasCustomPrompt="1"/>
          </p:nvPr>
        </p:nvSpPr>
        <p:spPr>
          <a:xfrm>
            <a:off x="642742" y="4662291"/>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3</a:t>
            </a:r>
          </a:p>
        </p:txBody>
      </p:sp>
      <p:sp>
        <p:nvSpPr>
          <p:cNvPr id="27" name="Text Placeholder 23"/>
          <p:cNvSpPr>
            <a:spLocks noGrp="1"/>
          </p:cNvSpPr>
          <p:nvPr>
            <p:ph type="body" sz="quarter" idx="14" hasCustomPrompt="1"/>
          </p:nvPr>
        </p:nvSpPr>
        <p:spPr>
          <a:xfrm>
            <a:off x="6639503" y="3258044"/>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5</a:t>
            </a:r>
          </a:p>
        </p:txBody>
      </p:sp>
      <p:sp>
        <p:nvSpPr>
          <p:cNvPr id="28" name="Text Placeholder 23"/>
          <p:cNvSpPr>
            <a:spLocks noGrp="1"/>
          </p:cNvSpPr>
          <p:nvPr>
            <p:ph type="body" sz="quarter" idx="15" hasCustomPrompt="1"/>
          </p:nvPr>
        </p:nvSpPr>
        <p:spPr>
          <a:xfrm>
            <a:off x="6639505" y="1965287"/>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4</a:t>
            </a:r>
          </a:p>
        </p:txBody>
      </p:sp>
      <p:sp>
        <p:nvSpPr>
          <p:cNvPr id="29" name="Text Placeholder 23"/>
          <p:cNvSpPr>
            <a:spLocks noGrp="1"/>
          </p:cNvSpPr>
          <p:nvPr>
            <p:ph type="body" sz="quarter" idx="16" hasCustomPrompt="1"/>
          </p:nvPr>
        </p:nvSpPr>
        <p:spPr>
          <a:xfrm>
            <a:off x="6639503" y="4662290"/>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6</a:t>
            </a:r>
          </a:p>
        </p:txBody>
      </p:sp>
      <p:sp>
        <p:nvSpPr>
          <p:cNvPr id="10"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481184849"/>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 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236360477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4 boxes">
    <p:spTree>
      <p:nvGrpSpPr>
        <p:cNvPr id="1" name=""/>
        <p:cNvGrpSpPr/>
        <p:nvPr/>
      </p:nvGrpSpPr>
      <p:grpSpPr>
        <a:xfrm>
          <a:off x="0" y="0"/>
          <a:ext cx="0" cy="0"/>
          <a:chOff x="0" y="0"/>
          <a:chExt cx="0" cy="0"/>
        </a:xfrm>
      </p:grpSpPr>
      <p:sp>
        <p:nvSpPr>
          <p:cNvPr id="23" name="スライド番号プレースホルダー 3"/>
          <p:cNvSpPr txBox="1">
            <a:spLocks/>
          </p:cNvSpPr>
          <p:nvPr userDrawn="1"/>
        </p:nvSpPr>
        <p:spPr>
          <a:xfrm>
            <a:off x="17151170" y="9432788"/>
            <a:ext cx="1080120" cy="547688"/>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59DFB-86F3-43FA-8567-2EA6E426AE90}" type="slidenum">
              <a:rPr lang="ja-JP" altLang="en-US" smtClean="0"/>
              <a:pPr/>
              <a:t>‹#›</a:t>
            </a:fld>
            <a:endParaRPr lang="ja-JP" altLang="en-US"/>
          </a:p>
        </p:txBody>
      </p:sp>
      <p:sp>
        <p:nvSpPr>
          <p:cNvPr id="24" name="スライド番号プレースホルダー 3"/>
          <p:cNvSpPr txBox="1">
            <a:spLocks/>
          </p:cNvSpPr>
          <p:nvPr userDrawn="1"/>
        </p:nvSpPr>
        <p:spPr>
          <a:xfrm>
            <a:off x="17303570" y="9585188"/>
            <a:ext cx="1080120" cy="547688"/>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59DFB-86F3-43FA-8567-2EA6E426AE90}" type="slidenum">
              <a:rPr lang="ja-JP" altLang="en-US" smtClean="0"/>
              <a:pPr/>
              <a:t>‹#›</a:t>
            </a:fld>
            <a:endParaRPr lang="ja-JP" altLang="en-US"/>
          </a:p>
        </p:txBody>
      </p:sp>
      <p:cxnSp>
        <p:nvCxnSpPr>
          <p:cNvPr id="25" name="Straight Connector 24"/>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28" name="Text Placeholder 17"/>
          <p:cNvSpPr>
            <a:spLocks noGrp="1"/>
          </p:cNvSpPr>
          <p:nvPr>
            <p:ph type="body" sz="quarter" idx="12"/>
          </p:nvPr>
        </p:nvSpPr>
        <p:spPr>
          <a:xfrm>
            <a:off x="690563" y="1916264"/>
            <a:ext cx="2443162" cy="4416274"/>
          </a:xfrm>
          <a:prstGeom prst="rect">
            <a:avLst/>
          </a:prstGeom>
          <a:solidFill>
            <a:schemeClr val="accent3">
              <a:lumMod val="95000"/>
            </a:schemeClr>
          </a:solidFill>
        </p:spPr>
        <p:txBody>
          <a:bodyPr/>
          <a:lstStyle>
            <a:lvl1pPr marL="0" indent="0">
              <a:buNone/>
              <a:defRPr/>
            </a:lvl1pPr>
          </a:lstStyle>
          <a:p>
            <a:pPr lvl="0"/>
            <a:endParaRPr lang="en-US"/>
          </a:p>
        </p:txBody>
      </p:sp>
      <p:sp>
        <p:nvSpPr>
          <p:cNvPr id="29" name="Text Placeholder 17"/>
          <p:cNvSpPr>
            <a:spLocks noGrp="1"/>
          </p:cNvSpPr>
          <p:nvPr>
            <p:ph type="body" sz="quarter" idx="13"/>
          </p:nvPr>
        </p:nvSpPr>
        <p:spPr>
          <a:xfrm>
            <a:off x="3433551" y="1916263"/>
            <a:ext cx="2443162" cy="4415707"/>
          </a:xfrm>
          <a:prstGeom prst="rect">
            <a:avLst/>
          </a:prstGeom>
          <a:solidFill>
            <a:schemeClr val="accent3">
              <a:lumMod val="95000"/>
            </a:schemeClr>
          </a:solidFill>
        </p:spPr>
        <p:txBody>
          <a:bodyPr/>
          <a:lstStyle>
            <a:lvl1pPr marL="0" indent="0">
              <a:buNone/>
              <a:defRPr/>
            </a:lvl1pPr>
          </a:lstStyle>
          <a:p>
            <a:pPr lvl="0"/>
            <a:endParaRPr lang="en-US"/>
          </a:p>
        </p:txBody>
      </p:sp>
      <p:sp>
        <p:nvSpPr>
          <p:cNvPr id="30" name="Text Placeholder 17"/>
          <p:cNvSpPr>
            <a:spLocks noGrp="1"/>
          </p:cNvSpPr>
          <p:nvPr>
            <p:ph type="body" sz="quarter" idx="14"/>
          </p:nvPr>
        </p:nvSpPr>
        <p:spPr>
          <a:xfrm>
            <a:off x="6176443" y="1916263"/>
            <a:ext cx="2443162" cy="4415708"/>
          </a:xfrm>
          <a:prstGeom prst="rect">
            <a:avLst/>
          </a:prstGeom>
          <a:solidFill>
            <a:schemeClr val="accent3">
              <a:lumMod val="95000"/>
            </a:schemeClr>
          </a:solidFill>
        </p:spPr>
        <p:txBody>
          <a:bodyPr/>
          <a:lstStyle>
            <a:lvl1pPr marL="0" indent="0">
              <a:buNone/>
              <a:defRPr/>
            </a:lvl1pPr>
          </a:lstStyle>
          <a:p>
            <a:pPr lvl="0"/>
            <a:endParaRPr lang="en-US"/>
          </a:p>
        </p:txBody>
      </p:sp>
      <p:sp>
        <p:nvSpPr>
          <p:cNvPr id="31" name="Text Placeholder 17"/>
          <p:cNvSpPr>
            <a:spLocks noGrp="1"/>
          </p:cNvSpPr>
          <p:nvPr>
            <p:ph type="body" sz="quarter" idx="15"/>
          </p:nvPr>
        </p:nvSpPr>
        <p:spPr>
          <a:xfrm>
            <a:off x="8863430" y="1916263"/>
            <a:ext cx="2443162" cy="4415708"/>
          </a:xfrm>
          <a:prstGeom prst="rect">
            <a:avLst/>
          </a:prstGeom>
          <a:solidFill>
            <a:schemeClr val="accent3">
              <a:lumMod val="95000"/>
            </a:schemeClr>
          </a:solidFill>
        </p:spPr>
        <p:txBody>
          <a:bodyPr/>
          <a:lstStyle>
            <a:lvl1pPr marL="0" indent="0">
              <a:buNone/>
              <a:defRPr/>
            </a:lvl1pPr>
          </a:lstStyle>
          <a:p>
            <a:pPr lvl="0"/>
            <a:endParaRPr lang="en-US"/>
          </a:p>
        </p:txBody>
      </p:sp>
      <p:sp>
        <p:nvSpPr>
          <p:cNvPr id="32"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33" name="Content Placeholder 2"/>
          <p:cNvSpPr>
            <a:spLocks noGrp="1"/>
          </p:cNvSpPr>
          <p:nvPr>
            <p:ph idx="1" hasCustomPrompt="1"/>
          </p:nvPr>
        </p:nvSpPr>
        <p:spPr>
          <a:xfrm>
            <a:off x="429686" y="1356786"/>
            <a:ext cx="11405127" cy="388703"/>
          </a:xfrm>
          <a:prstGeom prst="rect">
            <a:avLst/>
          </a:prstGeom>
        </p:spPr>
        <p:txBody>
          <a:bodyPr/>
          <a:lstStyle>
            <a:lvl1pPr marL="0" indent="0">
              <a:buNone/>
              <a:defRPr sz="2400">
                <a:solidFill>
                  <a:schemeClr val="tx1">
                    <a:lumMod val="85000"/>
                    <a:lumOff val="15000"/>
                  </a:schemeClr>
                </a:solidFill>
              </a:defRPr>
            </a:lvl1pPr>
            <a:lvl2pPr marL="741363" indent="-300038">
              <a:defRPr sz="2000">
                <a:solidFill>
                  <a:schemeClr val="tx1">
                    <a:lumMod val="85000"/>
                    <a:lumOff val="15000"/>
                  </a:schemeClr>
                </a:solidFill>
              </a:defRPr>
            </a:lvl2pPr>
            <a:lvl3pPr marL="1033463" indent="-179388" defTabSz="1033463">
              <a:defRPr sz="1800">
                <a:solidFill>
                  <a:schemeClr val="tx1">
                    <a:lumMod val="85000"/>
                    <a:lumOff val="15000"/>
                  </a:schemeClr>
                </a:solidFill>
              </a:defRPr>
            </a:lvl3pPr>
            <a:lvl4pPr marL="1377950" indent="-171450">
              <a:buFont typeface="Wingdings" pitchFamily="2" charset="2"/>
              <a:buChar char="§"/>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add text</a:t>
            </a:r>
          </a:p>
        </p:txBody>
      </p:sp>
      <p:sp>
        <p:nvSpPr>
          <p:cNvPr id="12"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1291874357"/>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4 boxes side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393701" y="1489076"/>
            <a:ext cx="5261376" cy="4553505"/>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6107015" y="1489074"/>
            <a:ext cx="2673759"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6107017" y="2134558"/>
            <a:ext cx="2673759"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8" name="Text Placeholder 17"/>
          <p:cNvSpPr>
            <a:spLocks noGrp="1"/>
          </p:cNvSpPr>
          <p:nvPr>
            <p:ph type="body" sz="quarter" idx="21" hasCustomPrompt="1"/>
          </p:nvPr>
        </p:nvSpPr>
        <p:spPr>
          <a:xfrm>
            <a:off x="9079807" y="3816482"/>
            <a:ext cx="2673757"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9" name="Text Placeholder 19"/>
          <p:cNvSpPr>
            <a:spLocks noGrp="1"/>
          </p:cNvSpPr>
          <p:nvPr>
            <p:ph type="body" sz="quarter" idx="22"/>
          </p:nvPr>
        </p:nvSpPr>
        <p:spPr>
          <a:xfrm>
            <a:off x="9079808" y="4461966"/>
            <a:ext cx="2673757"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0" name="Text Placeholder 17"/>
          <p:cNvSpPr>
            <a:spLocks noGrp="1"/>
          </p:cNvSpPr>
          <p:nvPr>
            <p:ph type="body" sz="quarter" idx="23" hasCustomPrompt="1"/>
          </p:nvPr>
        </p:nvSpPr>
        <p:spPr>
          <a:xfrm>
            <a:off x="6107014" y="3816482"/>
            <a:ext cx="2673757"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1" name="Text Placeholder 19"/>
          <p:cNvSpPr>
            <a:spLocks noGrp="1"/>
          </p:cNvSpPr>
          <p:nvPr>
            <p:ph type="body" sz="quarter" idx="24"/>
          </p:nvPr>
        </p:nvSpPr>
        <p:spPr>
          <a:xfrm>
            <a:off x="6107015" y="4461966"/>
            <a:ext cx="2673757"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2" name="Text Placeholder 17"/>
          <p:cNvSpPr>
            <a:spLocks noGrp="1"/>
          </p:cNvSpPr>
          <p:nvPr>
            <p:ph type="body" sz="quarter" idx="25" hasCustomPrompt="1"/>
          </p:nvPr>
        </p:nvSpPr>
        <p:spPr>
          <a:xfrm>
            <a:off x="9079806" y="1489074"/>
            <a:ext cx="2673759"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6"/>
          </p:nvPr>
        </p:nvSpPr>
        <p:spPr>
          <a:xfrm>
            <a:off x="9079807" y="2134558"/>
            <a:ext cx="2673759"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5"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3997407913"/>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3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506823" y="1489076"/>
            <a:ext cx="11441113" cy="914059"/>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8211845"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8211846"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8" name="Straight Connector 7"/>
          <p:cNvCxnSpPr/>
          <p:nvPr userDrawn="1"/>
        </p:nvCxnSpPr>
        <p:spPr bwMode="auto">
          <a:xfrm>
            <a:off x="8419909"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9" name="Text Placeholder 17"/>
          <p:cNvSpPr>
            <a:spLocks noGrp="1"/>
          </p:cNvSpPr>
          <p:nvPr>
            <p:ph type="body" sz="quarter" idx="21" hasCustomPrompt="1"/>
          </p:nvPr>
        </p:nvSpPr>
        <p:spPr>
          <a:xfrm>
            <a:off x="4360418"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0" name="Text Placeholder 19"/>
          <p:cNvSpPr>
            <a:spLocks noGrp="1"/>
          </p:cNvSpPr>
          <p:nvPr>
            <p:ph type="body" sz="quarter" idx="22"/>
          </p:nvPr>
        </p:nvSpPr>
        <p:spPr>
          <a:xfrm>
            <a:off x="4360419"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1" name="Straight Connector 10"/>
          <p:cNvCxnSpPr/>
          <p:nvPr userDrawn="1"/>
        </p:nvCxnSpPr>
        <p:spPr bwMode="auto">
          <a:xfrm>
            <a:off x="4568482"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2" name="Text Placeholder 17"/>
          <p:cNvSpPr>
            <a:spLocks noGrp="1"/>
          </p:cNvSpPr>
          <p:nvPr>
            <p:ph type="body" sz="quarter" idx="23" hasCustomPrompt="1"/>
          </p:nvPr>
        </p:nvSpPr>
        <p:spPr>
          <a:xfrm>
            <a:off x="496498"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4"/>
          </p:nvPr>
        </p:nvSpPr>
        <p:spPr>
          <a:xfrm>
            <a:off x="496499"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4" name="Straight Connector 13"/>
          <p:cNvCxnSpPr/>
          <p:nvPr userDrawn="1"/>
        </p:nvCxnSpPr>
        <p:spPr bwMode="auto">
          <a:xfrm>
            <a:off x="704562"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6"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1626070900"/>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4 lower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496497" y="1489076"/>
            <a:ext cx="11338317" cy="914059"/>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6260135" y="2733753"/>
            <a:ext cx="2673759"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6260137" y="3586579"/>
            <a:ext cx="2673759"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8" name="Straight Connector 7"/>
          <p:cNvCxnSpPr/>
          <p:nvPr userDrawn="1"/>
        </p:nvCxnSpPr>
        <p:spPr bwMode="auto">
          <a:xfrm>
            <a:off x="6468199"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9" name="Text Placeholder 17"/>
          <p:cNvSpPr>
            <a:spLocks noGrp="1"/>
          </p:cNvSpPr>
          <p:nvPr>
            <p:ph type="body" sz="quarter" idx="21" hasCustomPrompt="1"/>
          </p:nvPr>
        </p:nvSpPr>
        <p:spPr>
          <a:xfrm>
            <a:off x="3378318" y="2733753"/>
            <a:ext cx="267375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0" name="Text Placeholder 19"/>
          <p:cNvSpPr>
            <a:spLocks noGrp="1"/>
          </p:cNvSpPr>
          <p:nvPr>
            <p:ph type="body" sz="quarter" idx="22"/>
          </p:nvPr>
        </p:nvSpPr>
        <p:spPr>
          <a:xfrm>
            <a:off x="3378319" y="3586579"/>
            <a:ext cx="2673757"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1" name="Straight Connector 10"/>
          <p:cNvCxnSpPr/>
          <p:nvPr userDrawn="1"/>
        </p:nvCxnSpPr>
        <p:spPr bwMode="auto">
          <a:xfrm>
            <a:off x="3586381"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2" name="Text Placeholder 17"/>
          <p:cNvSpPr>
            <a:spLocks noGrp="1"/>
          </p:cNvSpPr>
          <p:nvPr>
            <p:ph type="body" sz="quarter" idx="23" hasCustomPrompt="1"/>
          </p:nvPr>
        </p:nvSpPr>
        <p:spPr>
          <a:xfrm>
            <a:off x="496499" y="2733753"/>
            <a:ext cx="267375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4"/>
          </p:nvPr>
        </p:nvSpPr>
        <p:spPr>
          <a:xfrm>
            <a:off x="496500" y="3586579"/>
            <a:ext cx="2673757"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4" name="Straight Connector 13"/>
          <p:cNvCxnSpPr/>
          <p:nvPr userDrawn="1"/>
        </p:nvCxnSpPr>
        <p:spPr bwMode="auto">
          <a:xfrm>
            <a:off x="704562"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5" name="Text Placeholder 17"/>
          <p:cNvSpPr>
            <a:spLocks noGrp="1"/>
          </p:cNvSpPr>
          <p:nvPr>
            <p:ph type="body" sz="quarter" idx="25" hasCustomPrompt="1"/>
          </p:nvPr>
        </p:nvSpPr>
        <p:spPr>
          <a:xfrm>
            <a:off x="9141953" y="2733753"/>
            <a:ext cx="2673759"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6" name="Text Placeholder 19"/>
          <p:cNvSpPr>
            <a:spLocks noGrp="1"/>
          </p:cNvSpPr>
          <p:nvPr>
            <p:ph type="body" sz="quarter" idx="26"/>
          </p:nvPr>
        </p:nvSpPr>
        <p:spPr>
          <a:xfrm>
            <a:off x="9141954" y="3586579"/>
            <a:ext cx="2673759"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7" name="Straight Connector 16"/>
          <p:cNvCxnSpPr/>
          <p:nvPr userDrawn="1"/>
        </p:nvCxnSpPr>
        <p:spPr bwMode="auto">
          <a:xfrm>
            <a:off x="9350017"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9"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3403724115"/>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over Slide 1">
    <p:spTree>
      <p:nvGrpSpPr>
        <p:cNvPr id="1" name=""/>
        <p:cNvGrpSpPr/>
        <p:nvPr/>
      </p:nvGrpSpPr>
      <p:grpSpPr>
        <a:xfrm>
          <a:off x="0" y="0"/>
          <a:ext cx="0" cy="0"/>
          <a:chOff x="0" y="0"/>
          <a:chExt cx="0" cy="0"/>
        </a:xfrm>
      </p:grpSpPr>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36753" cy="6884894"/>
          </a:xfrm>
          <a:prstGeom prst="rect">
            <a:avLst/>
          </a:prstGeom>
        </p:spPr>
      </p:pic>
      <p:pic>
        <p:nvPicPr>
          <p:cNvPr id="34" name="Picture 3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10988" y="930581"/>
            <a:ext cx="8928847" cy="1763851"/>
          </a:xfrm>
          <a:prstGeom prst="rect">
            <a:avLst/>
          </a:prstGeom>
        </p:spPr>
      </p:pic>
      <p:cxnSp>
        <p:nvCxnSpPr>
          <p:cNvPr id="38" name="Straight Connector 37"/>
          <p:cNvCxnSpPr/>
          <p:nvPr userDrawn="1"/>
        </p:nvCxnSpPr>
        <p:spPr bwMode="auto">
          <a:xfrm>
            <a:off x="1059699" y="3168609"/>
            <a:ext cx="2931567" cy="0"/>
          </a:xfrm>
          <a:prstGeom prst="line">
            <a:avLst/>
          </a:prstGeom>
          <a:solidFill>
            <a:schemeClr val="accent1"/>
          </a:solidFill>
          <a:ln w="222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54005434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81000" y="2185989"/>
            <a:ext cx="2990850" cy="168592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5" name="Rectangle 4"/>
          <p:cNvSpPr/>
          <p:nvPr userDrawn="1"/>
        </p:nvSpPr>
        <p:spPr bwMode="auto">
          <a:xfrm>
            <a:off x="4000500" y="0"/>
            <a:ext cx="4086226" cy="6858000"/>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7" name="Picture Placeholder 6"/>
          <p:cNvSpPr>
            <a:spLocks noGrp="1"/>
          </p:cNvSpPr>
          <p:nvPr>
            <p:ph type="pic" sz="quarter" idx="10"/>
          </p:nvPr>
        </p:nvSpPr>
        <p:spPr>
          <a:xfrm>
            <a:off x="8086726" y="0"/>
            <a:ext cx="4105273" cy="6858000"/>
          </a:xfrm>
          <a:prstGeom prst="rect">
            <a:avLst/>
          </a:prstGeom>
        </p:spPr>
        <p:txBody>
          <a:bodyPr/>
          <a:lstStyle/>
          <a:p>
            <a:endParaRPr lang="en-US"/>
          </a:p>
        </p:txBody>
      </p:sp>
      <p:sp>
        <p:nvSpPr>
          <p:cNvPr id="18" name="Text Placeholder 17"/>
          <p:cNvSpPr>
            <a:spLocks noGrp="1"/>
          </p:cNvSpPr>
          <p:nvPr>
            <p:ph type="body" sz="quarter" idx="11"/>
          </p:nvPr>
        </p:nvSpPr>
        <p:spPr>
          <a:xfrm>
            <a:off x="4386262" y="2143124"/>
            <a:ext cx="3386138" cy="29289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47988" y="6317223"/>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1422464376"/>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7" name="Rectangle 6"/>
          <p:cNvSpPr/>
          <p:nvPr userDrawn="1"/>
        </p:nvSpPr>
        <p:spPr bwMode="auto">
          <a:xfrm>
            <a:off x="-1" y="-1"/>
            <a:ext cx="12197287" cy="4014789"/>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10988" y="1030593"/>
            <a:ext cx="8928847" cy="176385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2269"/>
            <a:ext cx="12197287" cy="1811750"/>
          </a:xfrm>
          <a:prstGeom prst="rect">
            <a:avLst/>
          </a:prstGeom>
        </p:spPr>
      </p:pic>
      <p:sp>
        <p:nvSpPr>
          <p:cNvPr id="5"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714687727"/>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4" name="Rectangle 13"/>
          <p:cNvSpPr/>
          <p:nvPr userDrawn="1"/>
        </p:nvSpPr>
        <p:spPr>
          <a:xfrm>
            <a:off x="9291" y="13836"/>
            <a:ext cx="9697292" cy="6855800"/>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rgbClr val="121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Open Sans Regular" charset="0"/>
            </a:endParaRPr>
          </a:p>
        </p:txBody>
      </p:sp>
      <p:sp>
        <p:nvSpPr>
          <p:cNvPr id="2" name="Title 1"/>
          <p:cNvSpPr>
            <a:spLocks noGrp="1"/>
          </p:cNvSpPr>
          <p:nvPr>
            <p:ph type="title"/>
          </p:nvPr>
        </p:nvSpPr>
        <p:spPr>
          <a:xfrm>
            <a:off x="1890371" y="1754373"/>
            <a:ext cx="5020792" cy="1231106"/>
          </a:xfrm>
          <a:prstGeom prst="rect">
            <a:avLst/>
          </a:prstGeom>
        </p:spPr>
        <p:txBody>
          <a:bodyPr/>
          <a:lstStyle>
            <a:lvl1pPr>
              <a:defRPr sz="4000">
                <a:solidFill>
                  <a:schemeClr val="bg1"/>
                </a:solidFill>
              </a:defRPr>
            </a:lvl1pPr>
          </a:lstStyle>
          <a:p>
            <a:r>
              <a:rPr lang="en-US"/>
              <a:t>Click to edit Master title style</a:t>
            </a:r>
          </a:p>
        </p:txBody>
      </p:sp>
      <p:cxnSp>
        <p:nvCxnSpPr>
          <p:cNvPr id="5" name="Straight Connector 4"/>
          <p:cNvCxnSpPr/>
          <p:nvPr userDrawn="1"/>
        </p:nvCxnSpPr>
        <p:spPr bwMode="auto">
          <a:xfrm>
            <a:off x="1890371" y="3213208"/>
            <a:ext cx="5020792" cy="0"/>
          </a:xfrm>
          <a:prstGeom prst="line">
            <a:avLst/>
          </a:prstGeom>
          <a:solidFill>
            <a:schemeClr val="accent1"/>
          </a:solidFill>
          <a:ln w="63500" cap="flat" cmpd="sng" algn="ctr">
            <a:solidFill>
              <a:schemeClr val="bg1"/>
            </a:solidFill>
            <a:prstDash val="solid"/>
            <a:round/>
            <a:headEnd type="none" w="med" len="med"/>
            <a:tailEnd type="none" w="med" len="med"/>
          </a:ln>
          <a:effectLst/>
        </p:spPr>
      </p:cxnSp>
      <p:sp>
        <p:nvSpPr>
          <p:cNvPr id="6" name="Slide Number Placeholder 5"/>
          <p:cNvSpPr>
            <a:spLocks noGrp="1"/>
          </p:cNvSpPr>
          <p:nvPr>
            <p:ph type="sldNum" sz="quarter" idx="4"/>
          </p:nvPr>
        </p:nvSpPr>
        <p:spPr>
          <a:xfrm>
            <a:off x="8847988" y="6317223"/>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1012686085"/>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81000" y="2185989"/>
            <a:ext cx="2990850" cy="168592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5" name="Rectangle 4"/>
          <p:cNvSpPr/>
          <p:nvPr userDrawn="1"/>
        </p:nvSpPr>
        <p:spPr bwMode="auto">
          <a:xfrm>
            <a:off x="4000500" y="0"/>
            <a:ext cx="4086226" cy="6858000"/>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7" name="Picture Placeholder 6"/>
          <p:cNvSpPr>
            <a:spLocks noGrp="1"/>
          </p:cNvSpPr>
          <p:nvPr>
            <p:ph type="pic" sz="quarter" idx="10"/>
          </p:nvPr>
        </p:nvSpPr>
        <p:spPr>
          <a:xfrm>
            <a:off x="8086726" y="0"/>
            <a:ext cx="4105273" cy="6858000"/>
          </a:xfrm>
          <a:prstGeom prst="rect">
            <a:avLst/>
          </a:prstGeom>
        </p:spPr>
        <p:txBody>
          <a:bodyPr/>
          <a:lstStyle/>
          <a:p>
            <a:endParaRPr lang="en-US"/>
          </a:p>
        </p:txBody>
      </p:sp>
      <p:sp>
        <p:nvSpPr>
          <p:cNvPr id="18" name="Text Placeholder 17"/>
          <p:cNvSpPr>
            <a:spLocks noGrp="1"/>
          </p:cNvSpPr>
          <p:nvPr>
            <p:ph type="body" sz="quarter" idx="11"/>
          </p:nvPr>
        </p:nvSpPr>
        <p:spPr>
          <a:xfrm>
            <a:off x="4386262" y="2143124"/>
            <a:ext cx="3386138" cy="29289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47988" y="6317223"/>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419632849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7" name="Rectangle 6"/>
          <p:cNvSpPr/>
          <p:nvPr userDrawn="1"/>
        </p:nvSpPr>
        <p:spPr bwMode="auto">
          <a:xfrm>
            <a:off x="-1" y="-1"/>
            <a:ext cx="12197287" cy="3389011"/>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260"/>
            <a:ext cx="12197287" cy="1811750"/>
          </a:xfrm>
          <a:prstGeom prst="rect">
            <a:avLst/>
          </a:prstGeom>
        </p:spPr>
      </p:pic>
      <p:sp>
        <p:nvSpPr>
          <p:cNvPr id="4"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2932121473"/>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29686" y="795500"/>
            <a:ext cx="11405127" cy="494459"/>
          </a:xfrm>
          <a:prstGeom prst="rect">
            <a:avLst/>
          </a:prstGeom>
        </p:spPr>
        <p:txBody>
          <a:bodyPr anchor="b"/>
          <a:lstStyle>
            <a:lvl1pPr marL="0" indent="0">
              <a:buNone/>
              <a:defRPr sz="2800" b="1">
                <a:solidFill>
                  <a:srgbClr val="0070C0"/>
                </a:solidFill>
              </a:defRPr>
            </a:lvl1pPr>
          </a:lstStyle>
          <a:p>
            <a:pPr lvl="0"/>
            <a:r>
              <a:rPr lang="en-US"/>
              <a:t>Click to edit text</a:t>
            </a:r>
          </a:p>
        </p:txBody>
      </p:sp>
      <p:sp>
        <p:nvSpPr>
          <p:cNvPr id="18" name="Content Placeholder 2"/>
          <p:cNvSpPr>
            <a:spLocks noGrp="1"/>
          </p:cNvSpPr>
          <p:nvPr>
            <p:ph idx="1"/>
          </p:nvPr>
        </p:nvSpPr>
        <p:spPr>
          <a:xfrm>
            <a:off x="429686" y="1658807"/>
            <a:ext cx="11405127" cy="4328888"/>
          </a:xfrm>
          <a:prstGeom prst="rect">
            <a:avLst/>
          </a:prstGeom>
        </p:spPr>
        <p:txBody>
          <a:bodyPr/>
          <a:lstStyle>
            <a:lvl1pPr>
              <a:defRPr sz="2400">
                <a:solidFill>
                  <a:schemeClr val="tx1">
                    <a:lumMod val="85000"/>
                    <a:lumOff val="15000"/>
                  </a:schemeClr>
                </a:solidFill>
              </a:defRPr>
            </a:lvl1pPr>
            <a:lvl2pPr marL="741363" indent="-300038">
              <a:defRPr sz="2000">
                <a:solidFill>
                  <a:schemeClr val="tx1">
                    <a:lumMod val="85000"/>
                    <a:lumOff val="15000"/>
                  </a:schemeClr>
                </a:solidFill>
              </a:defRPr>
            </a:lvl2pPr>
            <a:lvl3pPr marL="1033463" indent="-179388" defTabSz="1033463">
              <a:defRPr sz="1800">
                <a:solidFill>
                  <a:schemeClr val="tx1">
                    <a:lumMod val="85000"/>
                    <a:lumOff val="15000"/>
                  </a:schemeClr>
                </a:solidFill>
              </a:defRPr>
            </a:lvl3pPr>
            <a:lvl4pPr marL="1377950" indent="-171450">
              <a:buFont typeface="Wingdings" pitchFamily="2" charset="2"/>
              <a:buChar char="§"/>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6"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7" name="Straight Connector 6"/>
          <p:cNvCxnSpPr/>
          <p:nvPr userDrawn="1"/>
        </p:nvCxnSpPr>
        <p:spPr bwMode="auto">
          <a:xfrm>
            <a:off x="534459" y="1375098"/>
            <a:ext cx="1130035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436278909"/>
      </p:ext>
    </p:extLst>
  </p:cSld>
  <p:clrMapOvr>
    <a:masterClrMapping/>
  </p:clrMapOvr>
  <p:transition spd="med">
    <p:pull/>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Content Placeholder 2"/>
          <p:cNvSpPr>
            <a:spLocks noGrp="1"/>
          </p:cNvSpPr>
          <p:nvPr>
            <p:ph idx="1"/>
          </p:nvPr>
        </p:nvSpPr>
        <p:spPr>
          <a:xfrm>
            <a:off x="429686" y="1453407"/>
            <a:ext cx="4579636" cy="4279483"/>
          </a:xfrm>
          <a:prstGeom prst="rect">
            <a:avLst/>
          </a:prstGeom>
        </p:spPr>
        <p:txBody>
          <a:bodyPr/>
          <a:lstStyle>
            <a:lvl1pPr>
              <a:defRPr sz="2400">
                <a:solidFill>
                  <a:schemeClr val="tx1">
                    <a:lumMod val="85000"/>
                    <a:lumOff val="15000"/>
                  </a:schemeClr>
                </a:solidFill>
              </a:defRPr>
            </a:lvl1pPr>
            <a:lvl2pPr marL="862013" indent="-366713">
              <a:defRPr sz="2000">
                <a:solidFill>
                  <a:schemeClr val="tx1">
                    <a:lumMod val="85000"/>
                    <a:lumOff val="15000"/>
                  </a:schemeClr>
                </a:solidFill>
              </a:defRPr>
            </a:lvl2pPr>
            <a:lvl3pPr marL="1206500" indent="-193675" defTabSz="1033463">
              <a:defRPr sz="1800">
                <a:solidFill>
                  <a:schemeClr val="tx1">
                    <a:lumMod val="85000"/>
                    <a:lumOff val="15000"/>
                  </a:schemeClr>
                </a:solidFill>
              </a:defRPr>
            </a:lvl3pPr>
            <a:lvl4pPr marL="1603375" indent="-225425">
              <a:buFont typeface="Wingdings" pitchFamily="2" charset="2"/>
              <a:buChar char="§"/>
              <a:tabLst>
                <a:tab pos="1603375" algn="l"/>
              </a:tabLst>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17" name="Straight Connector 16"/>
          <p:cNvCxnSpPr/>
          <p:nvPr userDrawn="1"/>
        </p:nvCxnSpPr>
        <p:spPr bwMode="auto">
          <a:xfrm>
            <a:off x="0" y="-18923"/>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8" name="Text Placeholder 7"/>
          <p:cNvSpPr>
            <a:spLocks noGrp="1"/>
          </p:cNvSpPr>
          <p:nvPr>
            <p:ph type="body" sz="quarter" idx="10"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3" name="Picture Placeholder 2"/>
          <p:cNvSpPr>
            <a:spLocks noGrp="1"/>
          </p:cNvSpPr>
          <p:nvPr>
            <p:ph type="pic" sz="quarter" idx="11"/>
          </p:nvPr>
        </p:nvSpPr>
        <p:spPr>
          <a:xfrm>
            <a:off x="5430838" y="1454150"/>
            <a:ext cx="6162675" cy="4278313"/>
          </a:xfrm>
          <a:prstGeom prst="rect">
            <a:avLst/>
          </a:prstGeom>
        </p:spPr>
        <p:txBody>
          <a:bodyPr/>
          <a:lstStyle/>
          <a:p>
            <a:endParaRPr lang="en-US"/>
          </a:p>
        </p:txBody>
      </p:sp>
      <p:cxnSp>
        <p:nvCxnSpPr>
          <p:cNvPr id="7" name="Straight Connector 6"/>
          <p:cNvCxnSpPr/>
          <p:nvPr userDrawn="1"/>
        </p:nvCxnSpPr>
        <p:spPr bwMode="auto">
          <a:xfrm>
            <a:off x="534459" y="1375098"/>
            <a:ext cx="1130035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3156703149"/>
      </p:ext>
    </p:extLst>
  </p:cSld>
  <p:clrMapOvr>
    <a:masterClrMapping/>
  </p:clrMapOvr>
  <p:transition spd="med">
    <p:pull/>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2696" y="999460"/>
            <a:ext cx="5613991" cy="5631927"/>
          </a:xfrm>
          <a:prstGeom prst="rect">
            <a:avLst/>
          </a:prstGeom>
        </p:spPr>
      </p:pic>
      <p:sp>
        <p:nvSpPr>
          <p:cNvPr id="7" name="Content Placeholder 6"/>
          <p:cNvSpPr>
            <a:spLocks noGrp="1"/>
          </p:cNvSpPr>
          <p:nvPr>
            <p:ph sz="quarter" idx="11"/>
          </p:nvPr>
        </p:nvSpPr>
        <p:spPr>
          <a:xfrm>
            <a:off x="974725" y="1828165"/>
            <a:ext cx="3438525" cy="3328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6" name="Text Placeholder 7"/>
          <p:cNvSpPr>
            <a:spLocks noGrp="1"/>
          </p:cNvSpPr>
          <p:nvPr>
            <p:ph type="body" sz="quarter" idx="12" hasCustomPrompt="1"/>
          </p:nvPr>
        </p:nvSpPr>
        <p:spPr>
          <a:xfrm>
            <a:off x="429686" y="859466"/>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8"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9" name="Straight Connector 8"/>
          <p:cNvCxnSpPr/>
          <p:nvPr userDrawn="1"/>
        </p:nvCxnSpPr>
        <p:spPr bwMode="auto">
          <a:xfrm>
            <a:off x="534459" y="1566822"/>
            <a:ext cx="461327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89994659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3836"/>
            <a:ext cx="7656576" cy="6844164"/>
          </a:xfrm>
          <a:custGeom>
            <a:avLst/>
            <a:gdLst>
              <a:gd name="connsiteX0" fmla="*/ 0 w 5167417"/>
              <a:gd name="connsiteY0" fmla="*/ 0 h 6844164"/>
              <a:gd name="connsiteX1" fmla="*/ 5167417 w 5167417"/>
              <a:gd name="connsiteY1" fmla="*/ 0 h 6844164"/>
              <a:gd name="connsiteX2" fmla="*/ 3615257 w 5167417"/>
              <a:gd name="connsiteY2" fmla="*/ 6844164 h 6844164"/>
              <a:gd name="connsiteX3" fmla="*/ 0 w 5167417"/>
              <a:gd name="connsiteY3" fmla="*/ 6844164 h 6844164"/>
            </a:gdLst>
            <a:ahLst/>
            <a:cxnLst>
              <a:cxn ang="0">
                <a:pos x="connsiteX0" y="connsiteY0"/>
              </a:cxn>
              <a:cxn ang="0">
                <a:pos x="connsiteX1" y="connsiteY1"/>
              </a:cxn>
              <a:cxn ang="0">
                <a:pos x="connsiteX2" y="connsiteY2"/>
              </a:cxn>
              <a:cxn ang="0">
                <a:pos x="connsiteX3" y="connsiteY3"/>
              </a:cxn>
            </a:cxnLst>
            <a:rect l="l" t="t" r="r" b="b"/>
            <a:pathLst>
              <a:path w="5167417" h="6844164">
                <a:moveTo>
                  <a:pt x="0" y="0"/>
                </a:moveTo>
                <a:lnTo>
                  <a:pt x="5167417" y="0"/>
                </a:lnTo>
                <a:lnTo>
                  <a:pt x="3615257" y="6844164"/>
                </a:lnTo>
                <a:lnTo>
                  <a:pt x="0" y="6844164"/>
                </a:lnTo>
                <a:close/>
              </a:path>
            </a:pathLst>
          </a:custGeom>
        </p:spPr>
        <p:txBody>
          <a:bodyPr wrap="square">
            <a:noAutofit/>
          </a:bodyPr>
          <a:lstStyle/>
          <a:p>
            <a:endParaRPr lang="en-US"/>
          </a:p>
        </p:txBody>
      </p:sp>
      <p:sp>
        <p:nvSpPr>
          <p:cNvPr id="11" name="Text Placeholder 61"/>
          <p:cNvSpPr>
            <a:spLocks noGrp="1"/>
          </p:cNvSpPr>
          <p:nvPr>
            <p:ph type="body" sz="quarter" idx="11"/>
          </p:nvPr>
        </p:nvSpPr>
        <p:spPr>
          <a:xfrm>
            <a:off x="7790688" y="658813"/>
            <a:ext cx="3499104" cy="1304099"/>
          </a:xfrm>
          <a:prstGeom prst="rect">
            <a:avLst/>
          </a:prstGeom>
        </p:spPr>
        <p:txBody>
          <a:bodyPr>
            <a:normAutofit/>
          </a:bodyPr>
          <a:lstStyle>
            <a:lvl1pPr>
              <a:defRPr sz="2800" b="1">
                <a:solidFill>
                  <a:schemeClr val="tx1"/>
                </a:solidFill>
              </a:defRPr>
            </a:lvl1pPr>
          </a:lstStyle>
          <a:p>
            <a:pPr lvl="0"/>
            <a:r>
              <a:rPr lang="en-US"/>
              <a:t>Click to edit Master text styles</a:t>
            </a:r>
          </a:p>
        </p:txBody>
      </p:sp>
      <p:sp>
        <p:nvSpPr>
          <p:cNvPr id="18" name="Content Placeholder 17"/>
          <p:cNvSpPr>
            <a:spLocks noGrp="1"/>
          </p:cNvSpPr>
          <p:nvPr>
            <p:ph sz="quarter" idx="12"/>
          </p:nvPr>
        </p:nvSpPr>
        <p:spPr>
          <a:xfrm>
            <a:off x="7802563" y="2255838"/>
            <a:ext cx="3756025" cy="4021137"/>
          </a:xfrm>
          <a:prstGeom prst="rect">
            <a:avLst/>
          </a:prstGeo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4131699585"/>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4" name="TextBox 3"/>
          <p:cNvSpPr txBox="1"/>
          <p:nvPr userDrawn="1"/>
        </p:nvSpPr>
        <p:spPr>
          <a:xfrm>
            <a:off x="642744" y="463254"/>
            <a:ext cx="10034492" cy="1182568"/>
          </a:xfrm>
          <a:prstGeom prst="rect">
            <a:avLst/>
          </a:prstGeom>
          <a:noFill/>
        </p:spPr>
        <p:txBody>
          <a:bodyPr wrap="square" rtlCol="0">
            <a:spAutoFit/>
          </a:bodyPr>
          <a:lstStyle/>
          <a:p>
            <a:pPr>
              <a:lnSpc>
                <a:spcPts val="10000"/>
              </a:lnSpc>
            </a:pPr>
            <a:r>
              <a:rPr lang="en-US" sz="4400" b="1">
                <a:solidFill>
                  <a:schemeClr val="accent4">
                    <a:lumMod val="95000"/>
                    <a:lumOff val="5000"/>
                  </a:schemeClr>
                </a:solidFill>
                <a:latin typeface="+mj-lt"/>
                <a:ea typeface="Montserrat Bold" charset="0"/>
                <a:cs typeface="Montserrat Bold" charset="0"/>
              </a:rPr>
              <a:t>Agenda</a:t>
            </a:r>
          </a:p>
        </p:txBody>
      </p:sp>
      <p:sp>
        <p:nvSpPr>
          <p:cNvPr id="24" name="Text Placeholder 23"/>
          <p:cNvSpPr>
            <a:spLocks noGrp="1"/>
          </p:cNvSpPr>
          <p:nvPr>
            <p:ph type="body" sz="quarter" idx="11" hasCustomPrompt="1"/>
          </p:nvPr>
        </p:nvSpPr>
        <p:spPr>
          <a:xfrm>
            <a:off x="642744" y="1932808"/>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1</a:t>
            </a:r>
          </a:p>
        </p:txBody>
      </p:sp>
      <p:sp>
        <p:nvSpPr>
          <p:cNvPr id="25" name="Text Placeholder 23"/>
          <p:cNvSpPr>
            <a:spLocks noGrp="1"/>
          </p:cNvSpPr>
          <p:nvPr>
            <p:ph type="body" sz="quarter" idx="12" hasCustomPrompt="1"/>
          </p:nvPr>
        </p:nvSpPr>
        <p:spPr>
          <a:xfrm>
            <a:off x="642743" y="3258044"/>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2</a:t>
            </a:r>
          </a:p>
        </p:txBody>
      </p:sp>
      <p:sp>
        <p:nvSpPr>
          <p:cNvPr id="26" name="Text Placeholder 23"/>
          <p:cNvSpPr>
            <a:spLocks noGrp="1"/>
          </p:cNvSpPr>
          <p:nvPr>
            <p:ph type="body" sz="quarter" idx="13" hasCustomPrompt="1"/>
          </p:nvPr>
        </p:nvSpPr>
        <p:spPr>
          <a:xfrm>
            <a:off x="642742" y="4662291"/>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3</a:t>
            </a:r>
          </a:p>
        </p:txBody>
      </p:sp>
      <p:sp>
        <p:nvSpPr>
          <p:cNvPr id="27" name="Text Placeholder 23"/>
          <p:cNvSpPr>
            <a:spLocks noGrp="1"/>
          </p:cNvSpPr>
          <p:nvPr>
            <p:ph type="body" sz="quarter" idx="14" hasCustomPrompt="1"/>
          </p:nvPr>
        </p:nvSpPr>
        <p:spPr>
          <a:xfrm>
            <a:off x="6639503" y="3258044"/>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5</a:t>
            </a:r>
          </a:p>
        </p:txBody>
      </p:sp>
      <p:sp>
        <p:nvSpPr>
          <p:cNvPr id="28" name="Text Placeholder 23"/>
          <p:cNvSpPr>
            <a:spLocks noGrp="1"/>
          </p:cNvSpPr>
          <p:nvPr>
            <p:ph type="body" sz="quarter" idx="15" hasCustomPrompt="1"/>
          </p:nvPr>
        </p:nvSpPr>
        <p:spPr>
          <a:xfrm>
            <a:off x="6639505" y="1965287"/>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4</a:t>
            </a:r>
          </a:p>
        </p:txBody>
      </p:sp>
      <p:sp>
        <p:nvSpPr>
          <p:cNvPr id="29" name="Text Placeholder 23"/>
          <p:cNvSpPr>
            <a:spLocks noGrp="1"/>
          </p:cNvSpPr>
          <p:nvPr>
            <p:ph type="body" sz="quarter" idx="16" hasCustomPrompt="1"/>
          </p:nvPr>
        </p:nvSpPr>
        <p:spPr>
          <a:xfrm>
            <a:off x="6639503" y="4662290"/>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6</a:t>
            </a:r>
          </a:p>
        </p:txBody>
      </p:sp>
      <p:sp>
        <p:nvSpPr>
          <p:cNvPr id="10"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827240137"/>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4 boxes">
    <p:spTree>
      <p:nvGrpSpPr>
        <p:cNvPr id="1" name=""/>
        <p:cNvGrpSpPr/>
        <p:nvPr/>
      </p:nvGrpSpPr>
      <p:grpSpPr>
        <a:xfrm>
          <a:off x="0" y="0"/>
          <a:ext cx="0" cy="0"/>
          <a:chOff x="0" y="0"/>
          <a:chExt cx="0" cy="0"/>
        </a:xfrm>
      </p:grpSpPr>
      <p:sp>
        <p:nvSpPr>
          <p:cNvPr id="23" name="スライド番号プレースホルダー 3"/>
          <p:cNvSpPr txBox="1">
            <a:spLocks/>
          </p:cNvSpPr>
          <p:nvPr userDrawn="1"/>
        </p:nvSpPr>
        <p:spPr>
          <a:xfrm>
            <a:off x="17151170" y="9432788"/>
            <a:ext cx="1080120" cy="547688"/>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59DFB-86F3-43FA-8567-2EA6E426AE90}" type="slidenum">
              <a:rPr lang="ja-JP" altLang="en-US" smtClean="0"/>
              <a:pPr/>
              <a:t>‹#›</a:t>
            </a:fld>
            <a:endParaRPr lang="ja-JP" altLang="en-US"/>
          </a:p>
        </p:txBody>
      </p:sp>
      <p:sp>
        <p:nvSpPr>
          <p:cNvPr id="24" name="スライド番号プレースホルダー 3"/>
          <p:cNvSpPr txBox="1">
            <a:spLocks/>
          </p:cNvSpPr>
          <p:nvPr userDrawn="1"/>
        </p:nvSpPr>
        <p:spPr>
          <a:xfrm>
            <a:off x="17303570" y="9585188"/>
            <a:ext cx="1080120" cy="547688"/>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59DFB-86F3-43FA-8567-2EA6E426AE90}" type="slidenum">
              <a:rPr lang="ja-JP" altLang="en-US" smtClean="0"/>
              <a:pPr/>
              <a:t>‹#›</a:t>
            </a:fld>
            <a:endParaRPr lang="ja-JP" altLang="en-US"/>
          </a:p>
        </p:txBody>
      </p:sp>
      <p:cxnSp>
        <p:nvCxnSpPr>
          <p:cNvPr id="25" name="Straight Connector 24"/>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28" name="Text Placeholder 17"/>
          <p:cNvSpPr>
            <a:spLocks noGrp="1"/>
          </p:cNvSpPr>
          <p:nvPr>
            <p:ph type="body" sz="quarter" idx="12"/>
          </p:nvPr>
        </p:nvSpPr>
        <p:spPr>
          <a:xfrm>
            <a:off x="690563" y="1916264"/>
            <a:ext cx="2443162" cy="4416274"/>
          </a:xfrm>
          <a:prstGeom prst="rect">
            <a:avLst/>
          </a:prstGeom>
          <a:solidFill>
            <a:schemeClr val="accent3">
              <a:lumMod val="95000"/>
            </a:schemeClr>
          </a:solidFill>
        </p:spPr>
        <p:txBody>
          <a:bodyPr/>
          <a:lstStyle>
            <a:lvl1pPr marL="0" indent="0">
              <a:buNone/>
              <a:defRPr/>
            </a:lvl1pPr>
          </a:lstStyle>
          <a:p>
            <a:pPr lvl="0"/>
            <a:endParaRPr lang="en-US"/>
          </a:p>
        </p:txBody>
      </p:sp>
      <p:sp>
        <p:nvSpPr>
          <p:cNvPr id="29" name="Text Placeholder 17"/>
          <p:cNvSpPr>
            <a:spLocks noGrp="1"/>
          </p:cNvSpPr>
          <p:nvPr>
            <p:ph type="body" sz="quarter" idx="13"/>
          </p:nvPr>
        </p:nvSpPr>
        <p:spPr>
          <a:xfrm>
            <a:off x="3433551" y="1916263"/>
            <a:ext cx="2443162" cy="4415707"/>
          </a:xfrm>
          <a:prstGeom prst="rect">
            <a:avLst/>
          </a:prstGeom>
          <a:solidFill>
            <a:schemeClr val="accent3">
              <a:lumMod val="95000"/>
            </a:schemeClr>
          </a:solidFill>
        </p:spPr>
        <p:txBody>
          <a:bodyPr/>
          <a:lstStyle>
            <a:lvl1pPr marL="0" indent="0">
              <a:buNone/>
              <a:defRPr/>
            </a:lvl1pPr>
          </a:lstStyle>
          <a:p>
            <a:pPr lvl="0"/>
            <a:endParaRPr lang="en-US"/>
          </a:p>
        </p:txBody>
      </p:sp>
      <p:sp>
        <p:nvSpPr>
          <p:cNvPr id="30" name="Text Placeholder 17"/>
          <p:cNvSpPr>
            <a:spLocks noGrp="1"/>
          </p:cNvSpPr>
          <p:nvPr>
            <p:ph type="body" sz="quarter" idx="14"/>
          </p:nvPr>
        </p:nvSpPr>
        <p:spPr>
          <a:xfrm>
            <a:off x="6176443" y="1916263"/>
            <a:ext cx="2443162" cy="4415708"/>
          </a:xfrm>
          <a:prstGeom prst="rect">
            <a:avLst/>
          </a:prstGeom>
          <a:solidFill>
            <a:schemeClr val="accent3">
              <a:lumMod val="95000"/>
            </a:schemeClr>
          </a:solidFill>
        </p:spPr>
        <p:txBody>
          <a:bodyPr/>
          <a:lstStyle>
            <a:lvl1pPr marL="0" indent="0">
              <a:buNone/>
              <a:defRPr/>
            </a:lvl1pPr>
          </a:lstStyle>
          <a:p>
            <a:pPr lvl="0"/>
            <a:endParaRPr lang="en-US"/>
          </a:p>
        </p:txBody>
      </p:sp>
      <p:sp>
        <p:nvSpPr>
          <p:cNvPr id="31" name="Text Placeholder 17"/>
          <p:cNvSpPr>
            <a:spLocks noGrp="1"/>
          </p:cNvSpPr>
          <p:nvPr>
            <p:ph type="body" sz="quarter" idx="15"/>
          </p:nvPr>
        </p:nvSpPr>
        <p:spPr>
          <a:xfrm>
            <a:off x="8863430" y="1916263"/>
            <a:ext cx="2443162" cy="4415708"/>
          </a:xfrm>
          <a:prstGeom prst="rect">
            <a:avLst/>
          </a:prstGeom>
          <a:solidFill>
            <a:schemeClr val="accent3">
              <a:lumMod val="95000"/>
            </a:schemeClr>
          </a:solidFill>
        </p:spPr>
        <p:txBody>
          <a:bodyPr/>
          <a:lstStyle>
            <a:lvl1pPr marL="0" indent="0">
              <a:buNone/>
              <a:defRPr/>
            </a:lvl1pPr>
          </a:lstStyle>
          <a:p>
            <a:pPr lvl="0"/>
            <a:endParaRPr lang="en-US"/>
          </a:p>
        </p:txBody>
      </p:sp>
      <p:sp>
        <p:nvSpPr>
          <p:cNvPr id="32"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33" name="Content Placeholder 2"/>
          <p:cNvSpPr>
            <a:spLocks noGrp="1"/>
          </p:cNvSpPr>
          <p:nvPr>
            <p:ph idx="1" hasCustomPrompt="1"/>
          </p:nvPr>
        </p:nvSpPr>
        <p:spPr>
          <a:xfrm>
            <a:off x="429686" y="1356786"/>
            <a:ext cx="11405127" cy="388703"/>
          </a:xfrm>
          <a:prstGeom prst="rect">
            <a:avLst/>
          </a:prstGeom>
        </p:spPr>
        <p:txBody>
          <a:bodyPr/>
          <a:lstStyle>
            <a:lvl1pPr marL="0" indent="0">
              <a:buNone/>
              <a:defRPr sz="2400">
                <a:solidFill>
                  <a:schemeClr val="tx1">
                    <a:lumMod val="85000"/>
                    <a:lumOff val="15000"/>
                  </a:schemeClr>
                </a:solidFill>
              </a:defRPr>
            </a:lvl1pPr>
            <a:lvl2pPr marL="741363" indent="-300038">
              <a:defRPr sz="2000">
                <a:solidFill>
                  <a:schemeClr val="tx1">
                    <a:lumMod val="85000"/>
                    <a:lumOff val="15000"/>
                  </a:schemeClr>
                </a:solidFill>
              </a:defRPr>
            </a:lvl2pPr>
            <a:lvl3pPr marL="1033463" indent="-179388" defTabSz="1033463">
              <a:defRPr sz="1800">
                <a:solidFill>
                  <a:schemeClr val="tx1">
                    <a:lumMod val="85000"/>
                    <a:lumOff val="15000"/>
                  </a:schemeClr>
                </a:solidFill>
              </a:defRPr>
            </a:lvl3pPr>
            <a:lvl4pPr marL="1377950" indent="-171450">
              <a:buFont typeface="Wingdings" pitchFamily="2" charset="2"/>
              <a:buChar char="§"/>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add text</a:t>
            </a:r>
          </a:p>
        </p:txBody>
      </p:sp>
      <p:sp>
        <p:nvSpPr>
          <p:cNvPr id="12"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209654831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7" name="Rectangle 6"/>
          <p:cNvSpPr/>
          <p:nvPr userDrawn="1"/>
        </p:nvSpPr>
        <p:spPr bwMode="auto">
          <a:xfrm>
            <a:off x="-1" y="-1"/>
            <a:ext cx="12197287" cy="3389011"/>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260"/>
            <a:ext cx="12197287" cy="1811750"/>
          </a:xfrm>
          <a:prstGeom prst="rect">
            <a:avLst/>
          </a:prstGeom>
        </p:spPr>
      </p:pic>
      <p:sp>
        <p:nvSpPr>
          <p:cNvPr id="4"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3476085744"/>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685" y="1478943"/>
            <a:ext cx="7856475" cy="4617057"/>
          </a:xfrm>
          <a:prstGeom prst="rect">
            <a:avLst/>
          </a:prstGeom>
        </p:spPr>
        <p:txBody>
          <a:bodyPr/>
          <a:lstStyle>
            <a:lvl1pPr marL="0" indent="0" algn="l" rtl="0" eaLnBrk="1" fontAlgn="base" hangingPunct="1">
              <a:spcBef>
                <a:spcPct val="50000"/>
              </a:spcBef>
              <a:spcAft>
                <a:spcPct val="0"/>
              </a:spcAft>
              <a:buFont typeface="Wingdings" pitchFamily="2" charset="2"/>
              <a:buNone/>
              <a:defRPr lang="en-US" sz="2200" baseline="0" dirty="0" smtClean="0">
                <a:solidFill>
                  <a:schemeClr val="tx1">
                    <a:lumMod val="85000"/>
                    <a:lumOff val="15000"/>
                  </a:schemeClr>
                </a:solidFill>
                <a:latin typeface="+mn-lt"/>
                <a:ea typeface="+mn-ea"/>
                <a:cs typeface="+mn-cs"/>
              </a:defRPr>
            </a:lvl1pPr>
            <a:lvl2pPr marL="342900" indent="-342900">
              <a:defRPr/>
            </a:lvl2pPr>
            <a:lvl3pPr marL="342900" indent="-342900">
              <a:defRPr/>
            </a:lvl3pPr>
            <a:lvl4pPr marL="342900" indent="-342900">
              <a:buFont typeface="Wingdings" pitchFamily="2" charset="2"/>
              <a:buChar char="§"/>
              <a:defRPr/>
            </a:lvl4pPr>
            <a:lvl5pPr marL="342900" indent="-342900">
              <a:buFont typeface="Wingdings" pitchFamily="2" charset="2"/>
              <a:buChar char="§"/>
              <a:defRPr/>
            </a:lvl5pPr>
          </a:lstStyle>
          <a:p>
            <a:pPr marL="342900" lvl="0" indent="-342900" algn="l" rtl="0" eaLnBrk="1" fontAlgn="base" hangingPunct="1">
              <a:spcBef>
                <a:spcPct val="50000"/>
              </a:spcBef>
              <a:spcAft>
                <a:spcPct val="0"/>
              </a:spcAft>
              <a:buFont typeface="Wingdings" pitchFamily="2" charset="2"/>
              <a:buChar char="§"/>
            </a:pPr>
            <a:r>
              <a:rPr lang="en-US"/>
              <a:t>Click to edit Master text styles</a:t>
            </a:r>
          </a:p>
          <a:p>
            <a:pPr marL="342900" lvl="0" indent="-342900" algn="l" rtl="0" eaLnBrk="1" fontAlgn="base" hangingPunct="1">
              <a:spcBef>
                <a:spcPct val="50000"/>
              </a:spcBef>
              <a:spcAft>
                <a:spcPct val="0"/>
              </a:spcAft>
              <a:buFont typeface="Wingdings" pitchFamily="2" charset="2"/>
              <a:buChar char="§"/>
            </a:pPr>
            <a:endParaRPr lang="en-US"/>
          </a:p>
        </p:txBody>
      </p:sp>
      <p:sp>
        <p:nvSpPr>
          <p:cNvPr id="4" name="TextBox 3"/>
          <p:cNvSpPr txBox="1"/>
          <p:nvPr userDrawn="1"/>
        </p:nvSpPr>
        <p:spPr>
          <a:xfrm>
            <a:off x="558801" y="6574715"/>
            <a:ext cx="875561" cy="253916"/>
          </a:xfrm>
          <a:prstGeom prst="rect">
            <a:avLst/>
          </a:prstGeom>
          <a:noFill/>
        </p:spPr>
        <p:txBody>
          <a:bodyPr wrap="none" rtlCol="0">
            <a:spAutoFit/>
          </a:bodyPr>
          <a:lstStyle/>
          <a:p>
            <a:r>
              <a:rPr lang="en-US" sz="1050" b="1" i="0">
                <a:solidFill>
                  <a:schemeClr val="bg1"/>
                </a:solidFill>
              </a:rPr>
              <a:t>Drat-6/7/18</a:t>
            </a:r>
            <a:endParaRPr lang="en-US" sz="1200" b="1" i="0">
              <a:solidFill>
                <a:schemeClr val="bg1"/>
              </a:solidFill>
            </a:endParaRPr>
          </a:p>
        </p:txBody>
      </p:sp>
      <p:cxnSp>
        <p:nvCxnSpPr>
          <p:cNvPr id="8" name="Straight Connector 7"/>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9" name="Slide Number Placeholder 5"/>
          <p:cNvSpPr txBox="1">
            <a:spLocks/>
          </p:cNvSpPr>
          <p:nvPr userDrawn="1"/>
        </p:nvSpPr>
        <p:spPr>
          <a:xfrm>
            <a:off x="8941050" y="6415049"/>
            <a:ext cx="2986825" cy="365125"/>
          </a:xfrm>
          <a:prstGeom prst="rect">
            <a:avLst/>
          </a:prstGeom>
        </p:spPr>
        <p:txBody>
          <a:bodyPr vert="horz" lIns="91440" tIns="45720" rIns="91440" bIns="45720" rtlCol="0" anchor="ctr"/>
          <a:lstStyle>
            <a:defPPr>
              <a:defRPr lang="en-US"/>
            </a:defPPr>
            <a:lvl1pPr marL="0" algn="r" defTabSz="457200" rtl="0" eaLnBrk="1" latinLnBrk="0" hangingPunct="1">
              <a:defRPr sz="1100" b="0" i="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01475F6-15BF-E945-87A6-683076D41687}" type="slidenum">
              <a:rPr lang="en-US" smtClean="0"/>
              <a:pPr/>
              <a:t>‹#›</a:t>
            </a:fld>
            <a:endParaRPr lang="en-US"/>
          </a:p>
        </p:txBody>
      </p:sp>
      <p:sp>
        <p:nvSpPr>
          <p:cNvPr id="10" name="Slide Number Placeholder 9"/>
          <p:cNvSpPr>
            <a:spLocks noGrp="1"/>
          </p:cNvSpPr>
          <p:nvPr>
            <p:ph type="sldNum" sz="quarter" idx="10"/>
          </p:nvPr>
        </p:nvSpPr>
        <p:spPr/>
        <p:txBody>
          <a:bodyPr/>
          <a:lstStyle/>
          <a:p>
            <a:fld id="{A01475F6-15BF-E945-87A6-683076D41687}" type="slidenum">
              <a:rPr lang="en-US" smtClean="0"/>
              <a:pPr/>
              <a:t>‹#›</a:t>
            </a:fld>
            <a:endParaRPr lang="en-US"/>
          </a:p>
        </p:txBody>
      </p:sp>
      <p:sp>
        <p:nvSpPr>
          <p:cNvPr id="12" name="Text Placeholder 17"/>
          <p:cNvSpPr>
            <a:spLocks noGrp="1"/>
          </p:cNvSpPr>
          <p:nvPr>
            <p:ph type="body" sz="quarter" idx="19" hasCustomPrompt="1"/>
          </p:nvPr>
        </p:nvSpPr>
        <p:spPr>
          <a:xfrm>
            <a:off x="8634952" y="975927"/>
            <a:ext cx="2979858"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0"/>
          </p:nvPr>
        </p:nvSpPr>
        <p:spPr>
          <a:xfrm>
            <a:off x="8634952" y="1621410"/>
            <a:ext cx="2979858" cy="4464205"/>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4"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2163914131"/>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 4 boxes side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393701" y="1489076"/>
            <a:ext cx="5261376" cy="4553505"/>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6107015" y="1489074"/>
            <a:ext cx="2673759"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6107017" y="2134558"/>
            <a:ext cx="2673759"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8" name="Text Placeholder 17"/>
          <p:cNvSpPr>
            <a:spLocks noGrp="1"/>
          </p:cNvSpPr>
          <p:nvPr>
            <p:ph type="body" sz="quarter" idx="21" hasCustomPrompt="1"/>
          </p:nvPr>
        </p:nvSpPr>
        <p:spPr>
          <a:xfrm>
            <a:off x="9079807" y="3816482"/>
            <a:ext cx="2673757"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9" name="Text Placeholder 19"/>
          <p:cNvSpPr>
            <a:spLocks noGrp="1"/>
          </p:cNvSpPr>
          <p:nvPr>
            <p:ph type="body" sz="quarter" idx="22"/>
          </p:nvPr>
        </p:nvSpPr>
        <p:spPr>
          <a:xfrm>
            <a:off x="9079808" y="4461966"/>
            <a:ext cx="2673757"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0" name="Text Placeholder 17"/>
          <p:cNvSpPr>
            <a:spLocks noGrp="1"/>
          </p:cNvSpPr>
          <p:nvPr>
            <p:ph type="body" sz="quarter" idx="23" hasCustomPrompt="1"/>
          </p:nvPr>
        </p:nvSpPr>
        <p:spPr>
          <a:xfrm>
            <a:off x="6107014" y="3816482"/>
            <a:ext cx="2673757"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1" name="Text Placeholder 19"/>
          <p:cNvSpPr>
            <a:spLocks noGrp="1"/>
          </p:cNvSpPr>
          <p:nvPr>
            <p:ph type="body" sz="quarter" idx="24"/>
          </p:nvPr>
        </p:nvSpPr>
        <p:spPr>
          <a:xfrm>
            <a:off x="6107015" y="4461966"/>
            <a:ext cx="2673757"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2" name="Text Placeholder 17"/>
          <p:cNvSpPr>
            <a:spLocks noGrp="1"/>
          </p:cNvSpPr>
          <p:nvPr>
            <p:ph type="body" sz="quarter" idx="25" hasCustomPrompt="1"/>
          </p:nvPr>
        </p:nvSpPr>
        <p:spPr>
          <a:xfrm>
            <a:off x="9079806" y="1489074"/>
            <a:ext cx="2673759" cy="645483"/>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6"/>
          </p:nvPr>
        </p:nvSpPr>
        <p:spPr>
          <a:xfrm>
            <a:off x="9079807" y="2134558"/>
            <a:ext cx="2673759" cy="1392076"/>
          </a:xfrm>
          <a:prstGeom prst="rect">
            <a:avLst/>
          </a:prstGeom>
          <a:solidFill>
            <a:srgbClr val="F2F2F2"/>
          </a:solidFill>
        </p:spPr>
        <p:txBody>
          <a:bodyPr lIns="228600" tIns="246888">
            <a:normAutofit/>
          </a:bodyPr>
          <a:lstStyle>
            <a:lvl1pPr marL="0" indent="0">
              <a:lnSpc>
                <a:spcPct val="100000"/>
              </a:lnSpc>
              <a:buNone/>
              <a:defRPr lang="en-US" sz="1400" kern="1200" dirty="0" smtClean="0">
                <a:solidFill>
                  <a:schemeClr val="bg2">
                    <a:lumMod val="50000"/>
                  </a:schemeClr>
                </a:solidFill>
                <a:latin typeface="+mn-lt"/>
                <a:ea typeface="+mn-ea"/>
                <a:cs typeface="+mn-cs"/>
              </a:defRPr>
            </a:lvl1pPr>
          </a:lstStyle>
          <a:p>
            <a:pPr lvl="0"/>
            <a:r>
              <a:rPr lang="en-US"/>
              <a:t>Click to edit Master text styles</a:t>
            </a:r>
          </a:p>
        </p:txBody>
      </p:sp>
      <p:sp>
        <p:nvSpPr>
          <p:cNvPr id="15"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2668521446"/>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3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506823" y="1489076"/>
            <a:ext cx="11441113" cy="914059"/>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8211845"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8211846"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8" name="Straight Connector 7"/>
          <p:cNvCxnSpPr/>
          <p:nvPr userDrawn="1"/>
        </p:nvCxnSpPr>
        <p:spPr bwMode="auto">
          <a:xfrm>
            <a:off x="8419909"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9" name="Text Placeholder 17"/>
          <p:cNvSpPr>
            <a:spLocks noGrp="1"/>
          </p:cNvSpPr>
          <p:nvPr>
            <p:ph type="body" sz="quarter" idx="21" hasCustomPrompt="1"/>
          </p:nvPr>
        </p:nvSpPr>
        <p:spPr>
          <a:xfrm>
            <a:off x="4360418"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0" name="Text Placeholder 19"/>
          <p:cNvSpPr>
            <a:spLocks noGrp="1"/>
          </p:cNvSpPr>
          <p:nvPr>
            <p:ph type="body" sz="quarter" idx="22"/>
          </p:nvPr>
        </p:nvSpPr>
        <p:spPr>
          <a:xfrm>
            <a:off x="4360419"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1" name="Straight Connector 10"/>
          <p:cNvCxnSpPr/>
          <p:nvPr userDrawn="1"/>
        </p:nvCxnSpPr>
        <p:spPr bwMode="auto">
          <a:xfrm>
            <a:off x="4568482"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2" name="Text Placeholder 17"/>
          <p:cNvSpPr>
            <a:spLocks noGrp="1"/>
          </p:cNvSpPr>
          <p:nvPr>
            <p:ph type="body" sz="quarter" idx="23" hasCustomPrompt="1"/>
          </p:nvPr>
        </p:nvSpPr>
        <p:spPr>
          <a:xfrm>
            <a:off x="496498" y="2733753"/>
            <a:ext cx="362296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4"/>
          </p:nvPr>
        </p:nvSpPr>
        <p:spPr>
          <a:xfrm>
            <a:off x="496499" y="3586579"/>
            <a:ext cx="3622967" cy="2418295"/>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4" name="Straight Connector 13"/>
          <p:cNvCxnSpPr/>
          <p:nvPr userDrawn="1"/>
        </p:nvCxnSpPr>
        <p:spPr bwMode="auto">
          <a:xfrm>
            <a:off x="704562" y="5884661"/>
            <a:ext cx="734887" cy="1234"/>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6"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1369962258"/>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4 lower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6"/>
          <p:cNvSpPr>
            <a:spLocks noGrp="1"/>
          </p:cNvSpPr>
          <p:nvPr>
            <p:ph type="body" sz="quarter" idx="14" hasCustomPrompt="1"/>
          </p:nvPr>
        </p:nvSpPr>
        <p:spPr>
          <a:xfrm>
            <a:off x="496497" y="1489076"/>
            <a:ext cx="11338317" cy="914059"/>
          </a:xfrm>
          <a:prstGeom prst="rect">
            <a:avLst/>
          </a:prstGeom>
        </p:spPr>
        <p:txBody>
          <a:bodyPr/>
          <a:lstStyle>
            <a:lvl1pPr marL="0" indent="0">
              <a:lnSpc>
                <a:spcPct val="100000"/>
              </a:lnSpc>
              <a:buNone/>
              <a:defRPr/>
            </a:lvl1pPr>
          </a:lstStyle>
          <a:p>
            <a:pPr lvl="0"/>
            <a:r>
              <a:rPr lang="en-US"/>
              <a:t>Click to edit text styles</a:t>
            </a:r>
          </a:p>
        </p:txBody>
      </p:sp>
      <p:sp>
        <p:nvSpPr>
          <p:cNvPr id="6" name="Text Placeholder 17"/>
          <p:cNvSpPr>
            <a:spLocks noGrp="1"/>
          </p:cNvSpPr>
          <p:nvPr>
            <p:ph type="body" sz="quarter" idx="19" hasCustomPrompt="1"/>
          </p:nvPr>
        </p:nvSpPr>
        <p:spPr>
          <a:xfrm>
            <a:off x="6260135" y="2733753"/>
            <a:ext cx="2673759"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7" name="Text Placeholder 19"/>
          <p:cNvSpPr>
            <a:spLocks noGrp="1"/>
          </p:cNvSpPr>
          <p:nvPr>
            <p:ph type="body" sz="quarter" idx="20"/>
          </p:nvPr>
        </p:nvSpPr>
        <p:spPr>
          <a:xfrm>
            <a:off x="6260137" y="3586579"/>
            <a:ext cx="2673759"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8" name="Straight Connector 7"/>
          <p:cNvCxnSpPr/>
          <p:nvPr userDrawn="1"/>
        </p:nvCxnSpPr>
        <p:spPr bwMode="auto">
          <a:xfrm>
            <a:off x="6468199"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9" name="Text Placeholder 17"/>
          <p:cNvSpPr>
            <a:spLocks noGrp="1"/>
          </p:cNvSpPr>
          <p:nvPr>
            <p:ph type="body" sz="quarter" idx="21" hasCustomPrompt="1"/>
          </p:nvPr>
        </p:nvSpPr>
        <p:spPr>
          <a:xfrm>
            <a:off x="3378318" y="2733753"/>
            <a:ext cx="267375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0" name="Text Placeholder 19"/>
          <p:cNvSpPr>
            <a:spLocks noGrp="1"/>
          </p:cNvSpPr>
          <p:nvPr>
            <p:ph type="body" sz="quarter" idx="22"/>
          </p:nvPr>
        </p:nvSpPr>
        <p:spPr>
          <a:xfrm>
            <a:off x="3378319" y="3586579"/>
            <a:ext cx="2673757"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1" name="Straight Connector 10"/>
          <p:cNvCxnSpPr/>
          <p:nvPr userDrawn="1"/>
        </p:nvCxnSpPr>
        <p:spPr bwMode="auto">
          <a:xfrm>
            <a:off x="3586381"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2" name="Text Placeholder 17"/>
          <p:cNvSpPr>
            <a:spLocks noGrp="1"/>
          </p:cNvSpPr>
          <p:nvPr>
            <p:ph type="body" sz="quarter" idx="23" hasCustomPrompt="1"/>
          </p:nvPr>
        </p:nvSpPr>
        <p:spPr>
          <a:xfrm>
            <a:off x="496499" y="2733753"/>
            <a:ext cx="2673757"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3" name="Text Placeholder 19"/>
          <p:cNvSpPr>
            <a:spLocks noGrp="1"/>
          </p:cNvSpPr>
          <p:nvPr>
            <p:ph type="body" sz="quarter" idx="24"/>
          </p:nvPr>
        </p:nvSpPr>
        <p:spPr>
          <a:xfrm>
            <a:off x="496500" y="3586579"/>
            <a:ext cx="2673757"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4" name="Straight Connector 13"/>
          <p:cNvCxnSpPr/>
          <p:nvPr userDrawn="1"/>
        </p:nvCxnSpPr>
        <p:spPr bwMode="auto">
          <a:xfrm>
            <a:off x="704562"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5" name="Text Placeholder 17"/>
          <p:cNvSpPr>
            <a:spLocks noGrp="1"/>
          </p:cNvSpPr>
          <p:nvPr>
            <p:ph type="body" sz="quarter" idx="25" hasCustomPrompt="1"/>
          </p:nvPr>
        </p:nvSpPr>
        <p:spPr>
          <a:xfrm>
            <a:off x="9141953" y="2733753"/>
            <a:ext cx="2673759" cy="852826"/>
          </a:xfrm>
          <a:prstGeom prst="rect">
            <a:avLst/>
          </a:prstGeom>
          <a:solidFill>
            <a:srgbClr val="F2F2F2"/>
          </a:solidFill>
        </p:spPr>
        <p:txBody>
          <a:bodyPr lIns="228600" tIns="246888"/>
          <a:lstStyle>
            <a:lvl1pPr marL="0" indent="0" algn="l" defTabSz="342900" rtl="0" eaLnBrk="1" latinLnBrk="0" hangingPunct="1">
              <a:lnSpc>
                <a:spcPct val="100000"/>
              </a:lnSpc>
              <a:buNone/>
              <a:defRPr lang="en-US" sz="1600" b="1" kern="1200" dirty="0" smtClean="0">
                <a:solidFill>
                  <a:schemeClr val="tx1"/>
                </a:solidFill>
                <a:latin typeface="+mn-lt"/>
                <a:ea typeface="+mn-ea"/>
                <a:cs typeface="+mn-cs"/>
              </a:defRPr>
            </a:lvl1pPr>
            <a:lvl2pPr marL="342900" indent="0">
              <a:buNone/>
              <a:defRPr lang="en-US" sz="1050" kern="1200" dirty="0" smtClean="0">
                <a:solidFill>
                  <a:schemeClr val="bg2"/>
                </a:solidFill>
                <a:latin typeface="+mn-lt"/>
                <a:ea typeface="+mn-ea"/>
                <a:cs typeface="+mn-cs"/>
              </a:defRPr>
            </a:lvl2pPr>
            <a:lvl3pPr>
              <a:defRPr/>
            </a:lvl3pPr>
          </a:lstStyle>
          <a:p>
            <a:pPr lvl="0"/>
            <a:r>
              <a:rPr lang="en-US"/>
              <a:t>Click to edit subhead</a:t>
            </a:r>
          </a:p>
        </p:txBody>
      </p:sp>
      <p:sp>
        <p:nvSpPr>
          <p:cNvPr id="16" name="Text Placeholder 19"/>
          <p:cNvSpPr>
            <a:spLocks noGrp="1"/>
          </p:cNvSpPr>
          <p:nvPr>
            <p:ph type="body" sz="quarter" idx="26"/>
          </p:nvPr>
        </p:nvSpPr>
        <p:spPr>
          <a:xfrm>
            <a:off x="9141954" y="3586579"/>
            <a:ext cx="2673759" cy="2437149"/>
          </a:xfrm>
          <a:prstGeom prst="rect">
            <a:avLst/>
          </a:prstGeom>
          <a:solidFill>
            <a:srgbClr val="F2F2F2"/>
          </a:solidFill>
        </p:spPr>
        <p:txBody>
          <a:bodyPr lIns="228600" tIns="246888"/>
          <a:lstStyle>
            <a:lvl1pPr marL="0" indent="0">
              <a:lnSpc>
                <a:spcPct val="100000"/>
              </a:lnSpc>
              <a:buNone/>
              <a:defRPr lang="en-US" sz="1600" kern="1200" dirty="0" smtClean="0">
                <a:solidFill>
                  <a:schemeClr val="bg2">
                    <a:lumMod val="50000"/>
                  </a:schemeClr>
                </a:solidFill>
                <a:latin typeface="+mn-lt"/>
                <a:ea typeface="+mn-ea"/>
                <a:cs typeface="+mn-cs"/>
              </a:defRPr>
            </a:lvl1pPr>
          </a:lstStyle>
          <a:p>
            <a:pPr lvl="0"/>
            <a:r>
              <a:rPr lang="en-US"/>
              <a:t>Click to edit Master text styles</a:t>
            </a:r>
          </a:p>
        </p:txBody>
      </p:sp>
      <p:cxnSp>
        <p:nvCxnSpPr>
          <p:cNvPr id="17" name="Straight Connector 16"/>
          <p:cNvCxnSpPr/>
          <p:nvPr userDrawn="1"/>
        </p:nvCxnSpPr>
        <p:spPr bwMode="auto">
          <a:xfrm>
            <a:off x="9350017" y="5884661"/>
            <a:ext cx="542348" cy="4166"/>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9" name="Text Placeholder 7"/>
          <p:cNvSpPr>
            <a:spLocks noGrp="1"/>
          </p:cNvSpPr>
          <p:nvPr>
            <p:ph type="body" sz="quarter" idx="16"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Tree>
    <p:extLst>
      <p:ext uri="{BB962C8B-B14F-4D97-AF65-F5344CB8AC3E}">
        <p14:creationId xmlns:p14="http://schemas.microsoft.com/office/powerpoint/2010/main" val="96308551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29686" y="795500"/>
            <a:ext cx="11405127" cy="494459"/>
          </a:xfrm>
          <a:prstGeom prst="rect">
            <a:avLst/>
          </a:prstGeom>
        </p:spPr>
        <p:txBody>
          <a:bodyPr anchor="b"/>
          <a:lstStyle>
            <a:lvl1pPr marL="0" indent="0">
              <a:buNone/>
              <a:defRPr sz="2800" b="1">
                <a:solidFill>
                  <a:srgbClr val="0070C0"/>
                </a:solidFill>
              </a:defRPr>
            </a:lvl1pPr>
          </a:lstStyle>
          <a:p>
            <a:pPr lvl="0"/>
            <a:r>
              <a:rPr lang="en-US"/>
              <a:t>Click to edit text</a:t>
            </a:r>
          </a:p>
        </p:txBody>
      </p:sp>
      <p:sp>
        <p:nvSpPr>
          <p:cNvPr id="18" name="Content Placeholder 2"/>
          <p:cNvSpPr>
            <a:spLocks noGrp="1"/>
          </p:cNvSpPr>
          <p:nvPr>
            <p:ph idx="1"/>
          </p:nvPr>
        </p:nvSpPr>
        <p:spPr>
          <a:xfrm>
            <a:off x="429686" y="1658807"/>
            <a:ext cx="11405127" cy="4328888"/>
          </a:xfrm>
          <a:prstGeom prst="rect">
            <a:avLst/>
          </a:prstGeom>
        </p:spPr>
        <p:txBody>
          <a:bodyPr/>
          <a:lstStyle>
            <a:lvl1pPr>
              <a:defRPr sz="2400">
                <a:solidFill>
                  <a:schemeClr val="tx1">
                    <a:lumMod val="85000"/>
                    <a:lumOff val="15000"/>
                  </a:schemeClr>
                </a:solidFill>
              </a:defRPr>
            </a:lvl1pPr>
            <a:lvl2pPr marL="741363" indent="-300038">
              <a:defRPr sz="2000">
                <a:solidFill>
                  <a:schemeClr val="tx1">
                    <a:lumMod val="85000"/>
                    <a:lumOff val="15000"/>
                  </a:schemeClr>
                </a:solidFill>
              </a:defRPr>
            </a:lvl2pPr>
            <a:lvl3pPr marL="1033463" indent="-179388" defTabSz="1033463">
              <a:defRPr sz="1800">
                <a:solidFill>
                  <a:schemeClr val="tx1">
                    <a:lumMod val="85000"/>
                    <a:lumOff val="15000"/>
                  </a:schemeClr>
                </a:solidFill>
              </a:defRPr>
            </a:lvl3pPr>
            <a:lvl4pPr marL="1377950" indent="-171450">
              <a:buFont typeface="Wingdings" pitchFamily="2" charset="2"/>
              <a:buChar char="§"/>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6"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7" name="Straight Connector 6"/>
          <p:cNvCxnSpPr/>
          <p:nvPr userDrawn="1"/>
        </p:nvCxnSpPr>
        <p:spPr bwMode="auto">
          <a:xfrm>
            <a:off x="534459" y="1375098"/>
            <a:ext cx="1130035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2749893265"/>
      </p:ext>
    </p:extLst>
  </p:cSld>
  <p:clrMapOvr>
    <a:masterClrMapping/>
  </p:clrMapOvr>
  <p:transition spd="med">
    <p:pull/>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Content Placeholder 2"/>
          <p:cNvSpPr>
            <a:spLocks noGrp="1"/>
          </p:cNvSpPr>
          <p:nvPr>
            <p:ph idx="1"/>
          </p:nvPr>
        </p:nvSpPr>
        <p:spPr>
          <a:xfrm>
            <a:off x="429686" y="1453407"/>
            <a:ext cx="4579636" cy="4279483"/>
          </a:xfrm>
          <a:prstGeom prst="rect">
            <a:avLst/>
          </a:prstGeom>
        </p:spPr>
        <p:txBody>
          <a:bodyPr/>
          <a:lstStyle>
            <a:lvl1pPr>
              <a:defRPr sz="2400">
                <a:solidFill>
                  <a:schemeClr val="tx1">
                    <a:lumMod val="85000"/>
                    <a:lumOff val="15000"/>
                  </a:schemeClr>
                </a:solidFill>
              </a:defRPr>
            </a:lvl1pPr>
            <a:lvl2pPr marL="862013" indent="-366713">
              <a:defRPr sz="2000">
                <a:solidFill>
                  <a:schemeClr val="tx1">
                    <a:lumMod val="85000"/>
                    <a:lumOff val="15000"/>
                  </a:schemeClr>
                </a:solidFill>
              </a:defRPr>
            </a:lvl2pPr>
            <a:lvl3pPr marL="1206500" indent="-193675" defTabSz="1033463">
              <a:defRPr sz="1800">
                <a:solidFill>
                  <a:schemeClr val="tx1">
                    <a:lumMod val="85000"/>
                    <a:lumOff val="15000"/>
                  </a:schemeClr>
                </a:solidFill>
              </a:defRPr>
            </a:lvl3pPr>
            <a:lvl4pPr marL="1603375" indent="-225425">
              <a:buFont typeface="Wingdings" pitchFamily="2" charset="2"/>
              <a:buChar char="§"/>
              <a:tabLst>
                <a:tab pos="1603375" algn="l"/>
              </a:tabLst>
              <a:defRPr sz="1600">
                <a:solidFill>
                  <a:schemeClr val="tx1">
                    <a:lumMod val="85000"/>
                    <a:lumOff val="15000"/>
                  </a:schemeClr>
                </a:solidFill>
              </a:defRPr>
            </a:lvl4pPr>
            <a:lvl5pPr>
              <a:buFont typeface="Wingdings" pitchFamily="2" charset="2"/>
              <a:buChar char="§"/>
              <a:defRPr sz="18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17" name="Straight Connector 16"/>
          <p:cNvCxnSpPr/>
          <p:nvPr userDrawn="1"/>
        </p:nvCxnSpPr>
        <p:spPr bwMode="auto">
          <a:xfrm>
            <a:off x="0" y="-18923"/>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8" name="Text Placeholder 7"/>
          <p:cNvSpPr>
            <a:spLocks noGrp="1"/>
          </p:cNvSpPr>
          <p:nvPr>
            <p:ph type="body" sz="quarter" idx="10" hasCustomPrompt="1"/>
          </p:nvPr>
        </p:nvSpPr>
        <p:spPr>
          <a:xfrm>
            <a:off x="429686" y="723568"/>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3" name="Picture Placeholder 2"/>
          <p:cNvSpPr>
            <a:spLocks noGrp="1"/>
          </p:cNvSpPr>
          <p:nvPr>
            <p:ph type="pic" sz="quarter" idx="11"/>
          </p:nvPr>
        </p:nvSpPr>
        <p:spPr>
          <a:xfrm>
            <a:off x="5430838" y="1454150"/>
            <a:ext cx="6162675" cy="4278313"/>
          </a:xfrm>
          <a:prstGeom prst="rect">
            <a:avLst/>
          </a:prstGeom>
        </p:spPr>
        <p:txBody>
          <a:bodyPr/>
          <a:lstStyle/>
          <a:p>
            <a:endParaRPr lang="en-US"/>
          </a:p>
        </p:txBody>
      </p:sp>
    </p:spTree>
    <p:extLst>
      <p:ext uri="{BB962C8B-B14F-4D97-AF65-F5344CB8AC3E}">
        <p14:creationId xmlns:p14="http://schemas.microsoft.com/office/powerpoint/2010/main" val="3169551648"/>
      </p:ext>
    </p:extLst>
  </p:cSld>
  <p:clrMapOvr>
    <a:masterClrMapping/>
  </p:clrMapOvr>
  <p:transition spd="med">
    <p:pull/>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2696" y="999460"/>
            <a:ext cx="5613991" cy="5631927"/>
          </a:xfrm>
          <a:prstGeom prst="rect">
            <a:avLst/>
          </a:prstGeom>
        </p:spPr>
      </p:pic>
      <p:sp>
        <p:nvSpPr>
          <p:cNvPr id="7" name="Content Placeholder 6"/>
          <p:cNvSpPr>
            <a:spLocks noGrp="1"/>
          </p:cNvSpPr>
          <p:nvPr>
            <p:ph sz="quarter" idx="11"/>
          </p:nvPr>
        </p:nvSpPr>
        <p:spPr>
          <a:xfrm>
            <a:off x="974725" y="1828165"/>
            <a:ext cx="3438525" cy="3328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bwMode="auto">
          <a:xfrm>
            <a:off x="0" y="9358"/>
            <a:ext cx="12192000" cy="0"/>
          </a:xfrm>
          <a:prstGeom prst="line">
            <a:avLst/>
          </a:prstGeom>
          <a:solidFill>
            <a:schemeClr val="accent1"/>
          </a:solidFill>
          <a:ln w="28575" cap="flat" cmpd="sng" algn="ctr">
            <a:solidFill>
              <a:srgbClr val="121A45"/>
            </a:solidFill>
            <a:prstDash val="solid"/>
            <a:round/>
            <a:headEnd type="none" w="med" len="med"/>
            <a:tailEnd type="none" w="med" len="med"/>
          </a:ln>
          <a:effectLst/>
        </p:spPr>
      </p:cxnSp>
      <p:sp>
        <p:nvSpPr>
          <p:cNvPr id="6" name="Text Placeholder 7"/>
          <p:cNvSpPr>
            <a:spLocks noGrp="1"/>
          </p:cNvSpPr>
          <p:nvPr>
            <p:ph type="body" sz="quarter" idx="12" hasCustomPrompt="1"/>
          </p:nvPr>
        </p:nvSpPr>
        <p:spPr>
          <a:xfrm>
            <a:off x="429686" y="859466"/>
            <a:ext cx="11405127" cy="494459"/>
          </a:xfrm>
          <a:prstGeom prst="rect">
            <a:avLst/>
          </a:prstGeom>
        </p:spPr>
        <p:txBody>
          <a:bodyPr anchor="b"/>
          <a:lstStyle>
            <a:lvl1pPr marL="0" indent="0">
              <a:buNone/>
              <a:defRPr sz="2400" b="1">
                <a:solidFill>
                  <a:srgbClr val="0070C0"/>
                </a:solidFill>
              </a:defRPr>
            </a:lvl1pPr>
          </a:lstStyle>
          <a:p>
            <a:pPr lvl="0"/>
            <a:r>
              <a:rPr lang="en-US"/>
              <a:t>Click to edit text</a:t>
            </a:r>
          </a:p>
        </p:txBody>
      </p:sp>
      <p:sp>
        <p:nvSpPr>
          <p:cNvPr id="8"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cxnSp>
        <p:nvCxnSpPr>
          <p:cNvPr id="9" name="Straight Connector 8"/>
          <p:cNvCxnSpPr/>
          <p:nvPr userDrawn="1"/>
        </p:nvCxnSpPr>
        <p:spPr bwMode="auto">
          <a:xfrm>
            <a:off x="534459" y="1566822"/>
            <a:ext cx="4613274" cy="0"/>
          </a:xfrm>
          <a:prstGeom prst="line">
            <a:avLst/>
          </a:prstGeom>
          <a:solidFill>
            <a:schemeClr val="accent1"/>
          </a:solidFill>
          <a:ln w="635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131479204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3836"/>
            <a:ext cx="7656576" cy="6844164"/>
          </a:xfrm>
          <a:custGeom>
            <a:avLst/>
            <a:gdLst>
              <a:gd name="connsiteX0" fmla="*/ 0 w 5167417"/>
              <a:gd name="connsiteY0" fmla="*/ 0 h 6844164"/>
              <a:gd name="connsiteX1" fmla="*/ 5167417 w 5167417"/>
              <a:gd name="connsiteY1" fmla="*/ 0 h 6844164"/>
              <a:gd name="connsiteX2" fmla="*/ 3615257 w 5167417"/>
              <a:gd name="connsiteY2" fmla="*/ 6844164 h 6844164"/>
              <a:gd name="connsiteX3" fmla="*/ 0 w 5167417"/>
              <a:gd name="connsiteY3" fmla="*/ 6844164 h 6844164"/>
            </a:gdLst>
            <a:ahLst/>
            <a:cxnLst>
              <a:cxn ang="0">
                <a:pos x="connsiteX0" y="connsiteY0"/>
              </a:cxn>
              <a:cxn ang="0">
                <a:pos x="connsiteX1" y="connsiteY1"/>
              </a:cxn>
              <a:cxn ang="0">
                <a:pos x="connsiteX2" y="connsiteY2"/>
              </a:cxn>
              <a:cxn ang="0">
                <a:pos x="connsiteX3" y="connsiteY3"/>
              </a:cxn>
            </a:cxnLst>
            <a:rect l="l" t="t" r="r" b="b"/>
            <a:pathLst>
              <a:path w="5167417" h="6844164">
                <a:moveTo>
                  <a:pt x="0" y="0"/>
                </a:moveTo>
                <a:lnTo>
                  <a:pt x="5167417" y="0"/>
                </a:lnTo>
                <a:lnTo>
                  <a:pt x="3615257" y="6844164"/>
                </a:lnTo>
                <a:lnTo>
                  <a:pt x="0" y="6844164"/>
                </a:lnTo>
                <a:close/>
              </a:path>
            </a:pathLst>
          </a:custGeom>
        </p:spPr>
        <p:txBody>
          <a:bodyPr wrap="square">
            <a:noAutofit/>
          </a:bodyPr>
          <a:lstStyle/>
          <a:p>
            <a:endParaRPr lang="en-US"/>
          </a:p>
        </p:txBody>
      </p:sp>
      <p:sp>
        <p:nvSpPr>
          <p:cNvPr id="11" name="Text Placeholder 61"/>
          <p:cNvSpPr>
            <a:spLocks noGrp="1"/>
          </p:cNvSpPr>
          <p:nvPr>
            <p:ph type="body" sz="quarter" idx="11"/>
          </p:nvPr>
        </p:nvSpPr>
        <p:spPr>
          <a:xfrm>
            <a:off x="7790688" y="658813"/>
            <a:ext cx="3499104" cy="1304099"/>
          </a:xfrm>
          <a:prstGeom prst="rect">
            <a:avLst/>
          </a:prstGeom>
        </p:spPr>
        <p:txBody>
          <a:bodyPr>
            <a:normAutofit/>
          </a:bodyPr>
          <a:lstStyle>
            <a:lvl1pPr>
              <a:defRPr sz="2800" b="1">
                <a:solidFill>
                  <a:schemeClr val="tx1"/>
                </a:solidFill>
              </a:defRPr>
            </a:lvl1pPr>
          </a:lstStyle>
          <a:p>
            <a:pPr lvl="0"/>
            <a:r>
              <a:rPr lang="en-US"/>
              <a:t>Click to edit Master text styles</a:t>
            </a:r>
          </a:p>
        </p:txBody>
      </p:sp>
      <p:sp>
        <p:nvSpPr>
          <p:cNvPr id="18" name="Content Placeholder 17"/>
          <p:cNvSpPr>
            <a:spLocks noGrp="1"/>
          </p:cNvSpPr>
          <p:nvPr>
            <p:ph sz="quarter" idx="12"/>
          </p:nvPr>
        </p:nvSpPr>
        <p:spPr>
          <a:xfrm>
            <a:off x="7802563" y="2255838"/>
            <a:ext cx="3756025" cy="4021137"/>
          </a:xfrm>
          <a:prstGeom prst="rect">
            <a:avLst/>
          </a:prstGeo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12308321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4" name="TextBox 3"/>
          <p:cNvSpPr txBox="1"/>
          <p:nvPr userDrawn="1"/>
        </p:nvSpPr>
        <p:spPr>
          <a:xfrm>
            <a:off x="642744" y="463254"/>
            <a:ext cx="10034492" cy="1182568"/>
          </a:xfrm>
          <a:prstGeom prst="rect">
            <a:avLst/>
          </a:prstGeom>
          <a:noFill/>
        </p:spPr>
        <p:txBody>
          <a:bodyPr wrap="square" rtlCol="0">
            <a:spAutoFit/>
          </a:bodyPr>
          <a:lstStyle/>
          <a:p>
            <a:pPr>
              <a:lnSpc>
                <a:spcPts val="10000"/>
              </a:lnSpc>
            </a:pPr>
            <a:r>
              <a:rPr lang="en-US" sz="4400" b="1">
                <a:solidFill>
                  <a:schemeClr val="accent4">
                    <a:lumMod val="95000"/>
                    <a:lumOff val="5000"/>
                  </a:schemeClr>
                </a:solidFill>
                <a:latin typeface="+mj-lt"/>
                <a:ea typeface="Montserrat Bold" charset="0"/>
                <a:cs typeface="Montserrat Bold" charset="0"/>
              </a:rPr>
              <a:t>Agenda</a:t>
            </a:r>
          </a:p>
        </p:txBody>
      </p:sp>
      <p:sp>
        <p:nvSpPr>
          <p:cNvPr id="24" name="Text Placeholder 23"/>
          <p:cNvSpPr>
            <a:spLocks noGrp="1"/>
          </p:cNvSpPr>
          <p:nvPr>
            <p:ph type="body" sz="quarter" idx="11" hasCustomPrompt="1"/>
          </p:nvPr>
        </p:nvSpPr>
        <p:spPr>
          <a:xfrm>
            <a:off x="642744" y="1932808"/>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1</a:t>
            </a:r>
          </a:p>
        </p:txBody>
      </p:sp>
      <p:sp>
        <p:nvSpPr>
          <p:cNvPr id="25" name="Text Placeholder 23"/>
          <p:cNvSpPr>
            <a:spLocks noGrp="1"/>
          </p:cNvSpPr>
          <p:nvPr>
            <p:ph type="body" sz="quarter" idx="12" hasCustomPrompt="1"/>
          </p:nvPr>
        </p:nvSpPr>
        <p:spPr>
          <a:xfrm>
            <a:off x="642743" y="3258044"/>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2</a:t>
            </a:r>
          </a:p>
        </p:txBody>
      </p:sp>
      <p:sp>
        <p:nvSpPr>
          <p:cNvPr id="26" name="Text Placeholder 23"/>
          <p:cNvSpPr>
            <a:spLocks noGrp="1"/>
          </p:cNvSpPr>
          <p:nvPr>
            <p:ph type="body" sz="quarter" idx="13" hasCustomPrompt="1"/>
          </p:nvPr>
        </p:nvSpPr>
        <p:spPr>
          <a:xfrm>
            <a:off x="642742" y="4662291"/>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3</a:t>
            </a:r>
          </a:p>
        </p:txBody>
      </p:sp>
      <p:sp>
        <p:nvSpPr>
          <p:cNvPr id="27" name="Text Placeholder 23"/>
          <p:cNvSpPr>
            <a:spLocks noGrp="1"/>
          </p:cNvSpPr>
          <p:nvPr>
            <p:ph type="body" sz="quarter" idx="14" hasCustomPrompt="1"/>
          </p:nvPr>
        </p:nvSpPr>
        <p:spPr>
          <a:xfrm>
            <a:off x="6639503" y="3258044"/>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5</a:t>
            </a:r>
          </a:p>
        </p:txBody>
      </p:sp>
      <p:sp>
        <p:nvSpPr>
          <p:cNvPr id="28" name="Text Placeholder 23"/>
          <p:cNvSpPr>
            <a:spLocks noGrp="1"/>
          </p:cNvSpPr>
          <p:nvPr>
            <p:ph type="body" sz="quarter" idx="15" hasCustomPrompt="1"/>
          </p:nvPr>
        </p:nvSpPr>
        <p:spPr>
          <a:xfrm>
            <a:off x="6639505" y="1965287"/>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4</a:t>
            </a:r>
          </a:p>
        </p:txBody>
      </p:sp>
      <p:sp>
        <p:nvSpPr>
          <p:cNvPr id="29" name="Text Placeholder 23"/>
          <p:cNvSpPr>
            <a:spLocks noGrp="1"/>
          </p:cNvSpPr>
          <p:nvPr>
            <p:ph type="body" sz="quarter" idx="16" hasCustomPrompt="1"/>
          </p:nvPr>
        </p:nvSpPr>
        <p:spPr>
          <a:xfrm>
            <a:off x="6639503" y="4662290"/>
            <a:ext cx="643351" cy="1109663"/>
          </a:xfrm>
          <a:prstGeom prst="rect">
            <a:avLst/>
          </a:prstGeom>
        </p:spPr>
        <p:txBody>
          <a:bodyPr/>
          <a:lstStyle>
            <a:lvl1pPr marL="0" indent="0">
              <a:buNone/>
              <a:defRPr sz="6600" b="1">
                <a:solidFill>
                  <a:srgbClr val="B3C3D3"/>
                </a:solidFill>
              </a:defRPr>
            </a:lvl1pPr>
            <a:lvl5pPr marL="1371600" indent="0">
              <a:buNone/>
              <a:defRPr/>
            </a:lvl5pPr>
          </a:lstStyle>
          <a:p>
            <a:pPr lvl="0"/>
            <a:r>
              <a:rPr lang="en-US"/>
              <a:t>6</a:t>
            </a:r>
          </a:p>
        </p:txBody>
      </p:sp>
      <p:sp>
        <p:nvSpPr>
          <p:cNvPr id="10" name="Slide Number Placeholder 5"/>
          <p:cNvSpPr>
            <a:spLocks noGrp="1"/>
          </p:cNvSpPr>
          <p:nvPr>
            <p:ph type="sldNum" sz="quarter" idx="4"/>
          </p:nvPr>
        </p:nvSpPr>
        <p:spPr>
          <a:xfrm>
            <a:off x="8847988" y="6331971"/>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spTree>
    <p:extLst>
      <p:ext uri="{BB962C8B-B14F-4D97-AF65-F5344CB8AC3E}">
        <p14:creationId xmlns:p14="http://schemas.microsoft.com/office/powerpoint/2010/main" val="25575381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7.png"/><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6.pn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13" name="Rectangle 12"/>
          <p:cNvSpPr/>
          <p:nvPr userDrawn="1"/>
        </p:nvSpPr>
        <p:spPr bwMode="auto">
          <a:xfrm>
            <a:off x="0" y="0"/>
            <a:ext cx="12192000" cy="643467"/>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7" name="Slide Number Placeholder 5"/>
          <p:cNvSpPr>
            <a:spLocks noGrp="1"/>
          </p:cNvSpPr>
          <p:nvPr>
            <p:ph type="sldNum" sz="quarter" idx="4"/>
          </p:nvPr>
        </p:nvSpPr>
        <p:spPr>
          <a:xfrm>
            <a:off x="8992565" y="6279345"/>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744636" y="176158"/>
            <a:ext cx="2861407" cy="291149"/>
          </a:xfrm>
          <a:prstGeom prst="rect">
            <a:avLst/>
          </a:prstGeom>
        </p:spPr>
      </p:pic>
      <p:pic>
        <p:nvPicPr>
          <p:cNvPr id="11" name="Picture 10"/>
          <p:cNvPicPr>
            <a:picLocks noChangeAspect="1"/>
          </p:cNvPicPr>
          <p:nvPr userDrawn="1"/>
        </p:nvPicPr>
        <p:blipFill rotWithShape="1">
          <a:blip r:embed="rId17">
            <a:extLst>
              <a:ext uri="{28A0092B-C50C-407E-A947-70E740481C1C}">
                <a14:useLocalDpi xmlns:a14="http://schemas.microsoft.com/office/drawing/2010/main" val="0"/>
              </a:ext>
            </a:extLst>
          </a:blip>
          <a:srcRect b="67668"/>
          <a:stretch/>
        </p:blipFill>
        <p:spPr>
          <a:xfrm>
            <a:off x="380999" y="92639"/>
            <a:ext cx="2518724" cy="458185"/>
          </a:xfrm>
          <a:prstGeom prst="rect">
            <a:avLst/>
          </a:prstGeom>
        </p:spPr>
      </p:pic>
    </p:spTree>
    <p:extLst>
      <p:ext uri="{BB962C8B-B14F-4D97-AF65-F5344CB8AC3E}">
        <p14:creationId xmlns:p14="http://schemas.microsoft.com/office/powerpoint/2010/main" val="4023243835"/>
      </p:ext>
    </p:extLst>
  </p:cSld>
  <p:clrMap bg1="lt1" tx1="dk1" bg2="lt2" tx2="dk2" accent1="accent1" accent2="accent2" accent3="accent3" accent4="accent4" accent5="accent5" accent6="accent6" hlink="hlink" folHlink="folHlink"/>
  <p:sldLayoutIdLst>
    <p:sldLayoutId id="2147483783" r:id="rId1"/>
    <p:sldLayoutId id="2147483781" r:id="rId2"/>
    <p:sldLayoutId id="2147483782" r:id="rId3"/>
    <p:sldLayoutId id="2147483787" r:id="rId4"/>
    <p:sldLayoutId id="2147483776" r:id="rId5"/>
    <p:sldLayoutId id="2147483778" r:id="rId6"/>
    <p:sldLayoutId id="2147483779" r:id="rId7"/>
    <p:sldLayoutId id="2147483780" r:id="rId8"/>
    <p:sldLayoutId id="2147483788" r:id="rId9"/>
    <p:sldLayoutId id="2147483789" r:id="rId10"/>
    <p:sldLayoutId id="2147483784" r:id="rId11"/>
    <p:sldLayoutId id="2147483785" r:id="rId12"/>
    <p:sldLayoutId id="2147483786" r:id="rId13"/>
    <p:sldLayoutId id="2147483828" r:id="rId14"/>
  </p:sldLayoutIdLst>
  <p:transition spd="med">
    <p:pull/>
  </p:transition>
  <p:hf hdr="0" ftr="0" dt="0"/>
  <p:txStyles>
    <p:titleStyle>
      <a:lvl1pPr algn="l" rtl="0" eaLnBrk="1" fontAlgn="base" hangingPunct="1">
        <a:spcBef>
          <a:spcPct val="0"/>
        </a:spcBef>
        <a:spcAft>
          <a:spcPct val="0"/>
        </a:spcAft>
        <a:defRPr sz="3200" b="1" baseline="0">
          <a:solidFill>
            <a:schemeClr val="tx1"/>
          </a:solidFill>
          <a:latin typeface="+mj-lt"/>
          <a:ea typeface="+mj-ea"/>
          <a:cs typeface="+mj-cs"/>
        </a:defRPr>
      </a:lvl1pPr>
      <a:lvl2pPr algn="ctr" rtl="0" eaLnBrk="1" fontAlgn="base" hangingPunct="1">
        <a:spcBef>
          <a:spcPct val="0"/>
        </a:spcBef>
        <a:spcAft>
          <a:spcPct val="0"/>
        </a:spcAft>
        <a:defRPr sz="1950" b="1">
          <a:solidFill>
            <a:schemeClr val="bg1"/>
          </a:solidFill>
          <a:latin typeface="Arial" charset="0"/>
        </a:defRPr>
      </a:lvl2pPr>
      <a:lvl3pPr algn="ctr" rtl="0" eaLnBrk="1" fontAlgn="base" hangingPunct="1">
        <a:spcBef>
          <a:spcPct val="0"/>
        </a:spcBef>
        <a:spcAft>
          <a:spcPct val="0"/>
        </a:spcAft>
        <a:defRPr sz="1950" b="1">
          <a:solidFill>
            <a:schemeClr val="bg1"/>
          </a:solidFill>
          <a:latin typeface="Arial" charset="0"/>
        </a:defRPr>
      </a:lvl3pPr>
      <a:lvl4pPr algn="ctr" rtl="0" eaLnBrk="1" fontAlgn="base" hangingPunct="1">
        <a:spcBef>
          <a:spcPct val="0"/>
        </a:spcBef>
        <a:spcAft>
          <a:spcPct val="0"/>
        </a:spcAft>
        <a:defRPr sz="1950" b="1">
          <a:solidFill>
            <a:schemeClr val="bg1"/>
          </a:solidFill>
          <a:latin typeface="Arial" charset="0"/>
        </a:defRPr>
      </a:lvl4pPr>
      <a:lvl5pPr algn="ctr" rtl="0" eaLnBrk="1" fontAlgn="base" hangingPunct="1">
        <a:spcBef>
          <a:spcPct val="0"/>
        </a:spcBef>
        <a:spcAft>
          <a:spcPct val="0"/>
        </a:spcAft>
        <a:defRPr sz="1950" b="1">
          <a:solidFill>
            <a:schemeClr val="bg1"/>
          </a:solidFill>
          <a:latin typeface="Arial" charset="0"/>
        </a:defRPr>
      </a:lvl5pPr>
      <a:lvl6pPr marL="342900" algn="ctr" rtl="0" eaLnBrk="1" fontAlgn="base" hangingPunct="1">
        <a:spcBef>
          <a:spcPct val="0"/>
        </a:spcBef>
        <a:spcAft>
          <a:spcPct val="0"/>
        </a:spcAft>
        <a:defRPr sz="1950" b="1">
          <a:solidFill>
            <a:schemeClr val="bg1"/>
          </a:solidFill>
          <a:latin typeface="Arial" charset="0"/>
        </a:defRPr>
      </a:lvl6pPr>
      <a:lvl7pPr marL="685800" algn="ctr" rtl="0" eaLnBrk="1" fontAlgn="base" hangingPunct="1">
        <a:spcBef>
          <a:spcPct val="0"/>
        </a:spcBef>
        <a:spcAft>
          <a:spcPct val="0"/>
        </a:spcAft>
        <a:defRPr sz="1950" b="1">
          <a:solidFill>
            <a:schemeClr val="bg1"/>
          </a:solidFill>
          <a:latin typeface="Arial" charset="0"/>
        </a:defRPr>
      </a:lvl7pPr>
      <a:lvl8pPr marL="1028700" algn="ctr" rtl="0" eaLnBrk="1" fontAlgn="base" hangingPunct="1">
        <a:spcBef>
          <a:spcPct val="0"/>
        </a:spcBef>
        <a:spcAft>
          <a:spcPct val="0"/>
        </a:spcAft>
        <a:defRPr sz="1950" b="1">
          <a:solidFill>
            <a:schemeClr val="bg1"/>
          </a:solidFill>
          <a:latin typeface="Arial" charset="0"/>
        </a:defRPr>
      </a:lvl8pPr>
      <a:lvl9pPr marL="1371600" algn="ctr" rtl="0" eaLnBrk="1" fontAlgn="base" hangingPunct="1">
        <a:spcBef>
          <a:spcPct val="0"/>
        </a:spcBef>
        <a:spcAft>
          <a:spcPct val="0"/>
        </a:spcAft>
        <a:defRPr sz="1950" b="1">
          <a:solidFill>
            <a:schemeClr val="bg1"/>
          </a:solidFill>
          <a:latin typeface="Arial" charset="0"/>
        </a:defRPr>
      </a:lvl9pPr>
    </p:titleStyle>
    <p:body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13" name="Rectangle 12"/>
          <p:cNvSpPr/>
          <p:nvPr userDrawn="1"/>
        </p:nvSpPr>
        <p:spPr bwMode="auto">
          <a:xfrm>
            <a:off x="0" y="0"/>
            <a:ext cx="12192000" cy="643467"/>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7" name="Slide Number Placeholder 5"/>
          <p:cNvSpPr>
            <a:spLocks noGrp="1"/>
          </p:cNvSpPr>
          <p:nvPr>
            <p:ph type="sldNum" sz="quarter" idx="4"/>
          </p:nvPr>
        </p:nvSpPr>
        <p:spPr>
          <a:xfrm>
            <a:off x="8992565" y="6279345"/>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744636" y="176158"/>
            <a:ext cx="2861407" cy="291149"/>
          </a:xfrm>
          <a:prstGeom prst="rect">
            <a:avLst/>
          </a:prstGeom>
        </p:spPr>
      </p:pic>
      <p:pic>
        <p:nvPicPr>
          <p:cNvPr id="11" name="Picture 10"/>
          <p:cNvPicPr>
            <a:picLocks noChangeAspect="1"/>
          </p:cNvPicPr>
          <p:nvPr userDrawn="1"/>
        </p:nvPicPr>
        <p:blipFill rotWithShape="1">
          <a:blip r:embed="rId17" cstate="print">
            <a:extLst>
              <a:ext uri="{28A0092B-C50C-407E-A947-70E740481C1C}">
                <a14:useLocalDpi xmlns:a14="http://schemas.microsoft.com/office/drawing/2010/main" val="0"/>
              </a:ext>
            </a:extLst>
          </a:blip>
          <a:srcRect b="67668"/>
          <a:stretch/>
        </p:blipFill>
        <p:spPr>
          <a:xfrm>
            <a:off x="380999" y="92639"/>
            <a:ext cx="2518724" cy="458185"/>
          </a:xfrm>
          <a:prstGeom prst="rect">
            <a:avLst/>
          </a:prstGeom>
        </p:spPr>
      </p:pic>
    </p:spTree>
    <p:extLst>
      <p:ext uri="{BB962C8B-B14F-4D97-AF65-F5344CB8AC3E}">
        <p14:creationId xmlns:p14="http://schemas.microsoft.com/office/powerpoint/2010/main" val="276488756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ransition spd="med">
    <p:pull/>
  </p:transition>
  <p:hf hdr="0" ftr="0" dt="0"/>
  <p:txStyles>
    <p:titleStyle>
      <a:lvl1pPr algn="l" rtl="0" eaLnBrk="1" fontAlgn="base" hangingPunct="1">
        <a:spcBef>
          <a:spcPct val="0"/>
        </a:spcBef>
        <a:spcAft>
          <a:spcPct val="0"/>
        </a:spcAft>
        <a:defRPr sz="3200" b="1" baseline="0">
          <a:solidFill>
            <a:schemeClr val="tx1"/>
          </a:solidFill>
          <a:latin typeface="+mj-lt"/>
          <a:ea typeface="+mj-ea"/>
          <a:cs typeface="+mj-cs"/>
        </a:defRPr>
      </a:lvl1pPr>
      <a:lvl2pPr algn="ctr" rtl="0" eaLnBrk="1" fontAlgn="base" hangingPunct="1">
        <a:spcBef>
          <a:spcPct val="0"/>
        </a:spcBef>
        <a:spcAft>
          <a:spcPct val="0"/>
        </a:spcAft>
        <a:defRPr sz="1950" b="1">
          <a:solidFill>
            <a:schemeClr val="bg1"/>
          </a:solidFill>
          <a:latin typeface="Arial" charset="0"/>
        </a:defRPr>
      </a:lvl2pPr>
      <a:lvl3pPr algn="ctr" rtl="0" eaLnBrk="1" fontAlgn="base" hangingPunct="1">
        <a:spcBef>
          <a:spcPct val="0"/>
        </a:spcBef>
        <a:spcAft>
          <a:spcPct val="0"/>
        </a:spcAft>
        <a:defRPr sz="1950" b="1">
          <a:solidFill>
            <a:schemeClr val="bg1"/>
          </a:solidFill>
          <a:latin typeface="Arial" charset="0"/>
        </a:defRPr>
      </a:lvl3pPr>
      <a:lvl4pPr algn="ctr" rtl="0" eaLnBrk="1" fontAlgn="base" hangingPunct="1">
        <a:spcBef>
          <a:spcPct val="0"/>
        </a:spcBef>
        <a:spcAft>
          <a:spcPct val="0"/>
        </a:spcAft>
        <a:defRPr sz="1950" b="1">
          <a:solidFill>
            <a:schemeClr val="bg1"/>
          </a:solidFill>
          <a:latin typeface="Arial" charset="0"/>
        </a:defRPr>
      </a:lvl4pPr>
      <a:lvl5pPr algn="ctr" rtl="0" eaLnBrk="1" fontAlgn="base" hangingPunct="1">
        <a:spcBef>
          <a:spcPct val="0"/>
        </a:spcBef>
        <a:spcAft>
          <a:spcPct val="0"/>
        </a:spcAft>
        <a:defRPr sz="1950" b="1">
          <a:solidFill>
            <a:schemeClr val="bg1"/>
          </a:solidFill>
          <a:latin typeface="Arial" charset="0"/>
        </a:defRPr>
      </a:lvl5pPr>
      <a:lvl6pPr marL="342900" algn="ctr" rtl="0" eaLnBrk="1" fontAlgn="base" hangingPunct="1">
        <a:spcBef>
          <a:spcPct val="0"/>
        </a:spcBef>
        <a:spcAft>
          <a:spcPct val="0"/>
        </a:spcAft>
        <a:defRPr sz="1950" b="1">
          <a:solidFill>
            <a:schemeClr val="bg1"/>
          </a:solidFill>
          <a:latin typeface="Arial" charset="0"/>
        </a:defRPr>
      </a:lvl6pPr>
      <a:lvl7pPr marL="685800" algn="ctr" rtl="0" eaLnBrk="1" fontAlgn="base" hangingPunct="1">
        <a:spcBef>
          <a:spcPct val="0"/>
        </a:spcBef>
        <a:spcAft>
          <a:spcPct val="0"/>
        </a:spcAft>
        <a:defRPr sz="1950" b="1">
          <a:solidFill>
            <a:schemeClr val="bg1"/>
          </a:solidFill>
          <a:latin typeface="Arial" charset="0"/>
        </a:defRPr>
      </a:lvl7pPr>
      <a:lvl8pPr marL="1028700" algn="ctr" rtl="0" eaLnBrk="1" fontAlgn="base" hangingPunct="1">
        <a:spcBef>
          <a:spcPct val="0"/>
        </a:spcBef>
        <a:spcAft>
          <a:spcPct val="0"/>
        </a:spcAft>
        <a:defRPr sz="1950" b="1">
          <a:solidFill>
            <a:schemeClr val="bg1"/>
          </a:solidFill>
          <a:latin typeface="Arial" charset="0"/>
        </a:defRPr>
      </a:lvl8pPr>
      <a:lvl9pPr marL="1371600" algn="ctr" rtl="0" eaLnBrk="1" fontAlgn="base" hangingPunct="1">
        <a:spcBef>
          <a:spcPct val="0"/>
        </a:spcBef>
        <a:spcAft>
          <a:spcPct val="0"/>
        </a:spcAft>
        <a:defRPr sz="1950" b="1">
          <a:solidFill>
            <a:schemeClr val="bg1"/>
          </a:solidFill>
          <a:latin typeface="Arial" charset="0"/>
        </a:defRPr>
      </a:lvl9pPr>
    </p:titleStyle>
    <p:body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13" name="Rectangle 12"/>
          <p:cNvSpPr/>
          <p:nvPr userDrawn="1"/>
        </p:nvSpPr>
        <p:spPr bwMode="auto">
          <a:xfrm>
            <a:off x="0" y="0"/>
            <a:ext cx="12192000" cy="643467"/>
          </a:xfrm>
          <a:prstGeom prst="rect">
            <a:avLst/>
          </a:prstGeom>
          <a:solidFill>
            <a:srgbClr val="121A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7" name="Slide Number Placeholder 5"/>
          <p:cNvSpPr>
            <a:spLocks noGrp="1"/>
          </p:cNvSpPr>
          <p:nvPr>
            <p:ph type="sldNum" sz="quarter" idx="4"/>
          </p:nvPr>
        </p:nvSpPr>
        <p:spPr>
          <a:xfrm>
            <a:off x="8992565" y="6279345"/>
            <a:ext cx="2986825" cy="365125"/>
          </a:xfrm>
          <a:prstGeom prst="rect">
            <a:avLst/>
          </a:prstGeom>
        </p:spPr>
        <p:txBody>
          <a:bodyPr vert="horz" lIns="91440" tIns="45720" rIns="91440" bIns="45720" rtlCol="0" anchor="ctr"/>
          <a:lstStyle>
            <a:lvl1pPr algn="r">
              <a:defRPr sz="1100" b="0" i="0">
                <a:solidFill>
                  <a:schemeClr val="tx1"/>
                </a:solidFill>
                <a:latin typeface="Arial" charset="0"/>
                <a:ea typeface="Arial" charset="0"/>
                <a:cs typeface="Arial" charset="0"/>
              </a:defRPr>
            </a:lvl1pPr>
          </a:lstStyle>
          <a:p>
            <a:fld id="{A01475F6-15BF-E945-87A6-683076D41687}" type="slidenum">
              <a:rPr lang="en-US" smtClean="0"/>
              <a:pPr/>
              <a:t>‹#›</a:t>
            </a:fld>
            <a:endParaRPr lang="en-US"/>
          </a:p>
        </p:txBody>
      </p:sp>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44636" y="176158"/>
            <a:ext cx="2861407" cy="291149"/>
          </a:xfrm>
          <a:prstGeom prst="rect">
            <a:avLst/>
          </a:prstGeom>
        </p:spPr>
      </p:pic>
      <p:pic>
        <p:nvPicPr>
          <p:cNvPr id="11" name="Picture 10"/>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380999" y="92639"/>
            <a:ext cx="2518724" cy="458185"/>
          </a:xfrm>
          <a:prstGeom prst="rect">
            <a:avLst/>
          </a:prstGeom>
        </p:spPr>
      </p:pic>
    </p:spTree>
    <p:extLst>
      <p:ext uri="{BB962C8B-B14F-4D97-AF65-F5344CB8AC3E}">
        <p14:creationId xmlns:p14="http://schemas.microsoft.com/office/powerpoint/2010/main" val="78522410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med">
    <p:pull/>
  </p:transition>
  <p:hf hdr="0" ftr="0" dt="0"/>
  <p:txStyles>
    <p:titleStyle>
      <a:lvl1pPr algn="l" rtl="0" eaLnBrk="1" fontAlgn="base" hangingPunct="1">
        <a:spcBef>
          <a:spcPct val="0"/>
        </a:spcBef>
        <a:spcAft>
          <a:spcPct val="0"/>
        </a:spcAft>
        <a:defRPr sz="3200" b="1" baseline="0">
          <a:solidFill>
            <a:schemeClr val="tx1"/>
          </a:solidFill>
          <a:latin typeface="+mj-lt"/>
          <a:ea typeface="+mj-ea"/>
          <a:cs typeface="+mj-cs"/>
        </a:defRPr>
      </a:lvl1pPr>
      <a:lvl2pPr algn="ctr" rtl="0" eaLnBrk="1" fontAlgn="base" hangingPunct="1">
        <a:spcBef>
          <a:spcPct val="0"/>
        </a:spcBef>
        <a:spcAft>
          <a:spcPct val="0"/>
        </a:spcAft>
        <a:defRPr sz="1950" b="1">
          <a:solidFill>
            <a:schemeClr val="bg1"/>
          </a:solidFill>
          <a:latin typeface="Arial" charset="0"/>
        </a:defRPr>
      </a:lvl2pPr>
      <a:lvl3pPr algn="ctr" rtl="0" eaLnBrk="1" fontAlgn="base" hangingPunct="1">
        <a:spcBef>
          <a:spcPct val="0"/>
        </a:spcBef>
        <a:spcAft>
          <a:spcPct val="0"/>
        </a:spcAft>
        <a:defRPr sz="1950" b="1">
          <a:solidFill>
            <a:schemeClr val="bg1"/>
          </a:solidFill>
          <a:latin typeface="Arial" charset="0"/>
        </a:defRPr>
      </a:lvl3pPr>
      <a:lvl4pPr algn="ctr" rtl="0" eaLnBrk="1" fontAlgn="base" hangingPunct="1">
        <a:spcBef>
          <a:spcPct val="0"/>
        </a:spcBef>
        <a:spcAft>
          <a:spcPct val="0"/>
        </a:spcAft>
        <a:defRPr sz="1950" b="1">
          <a:solidFill>
            <a:schemeClr val="bg1"/>
          </a:solidFill>
          <a:latin typeface="Arial" charset="0"/>
        </a:defRPr>
      </a:lvl4pPr>
      <a:lvl5pPr algn="ctr" rtl="0" eaLnBrk="1" fontAlgn="base" hangingPunct="1">
        <a:spcBef>
          <a:spcPct val="0"/>
        </a:spcBef>
        <a:spcAft>
          <a:spcPct val="0"/>
        </a:spcAft>
        <a:defRPr sz="1950" b="1">
          <a:solidFill>
            <a:schemeClr val="bg1"/>
          </a:solidFill>
          <a:latin typeface="Arial" charset="0"/>
        </a:defRPr>
      </a:lvl5pPr>
      <a:lvl6pPr marL="342900" algn="ctr" rtl="0" eaLnBrk="1" fontAlgn="base" hangingPunct="1">
        <a:spcBef>
          <a:spcPct val="0"/>
        </a:spcBef>
        <a:spcAft>
          <a:spcPct val="0"/>
        </a:spcAft>
        <a:defRPr sz="1950" b="1">
          <a:solidFill>
            <a:schemeClr val="bg1"/>
          </a:solidFill>
          <a:latin typeface="Arial" charset="0"/>
        </a:defRPr>
      </a:lvl6pPr>
      <a:lvl7pPr marL="685800" algn="ctr" rtl="0" eaLnBrk="1" fontAlgn="base" hangingPunct="1">
        <a:spcBef>
          <a:spcPct val="0"/>
        </a:spcBef>
        <a:spcAft>
          <a:spcPct val="0"/>
        </a:spcAft>
        <a:defRPr sz="1950" b="1">
          <a:solidFill>
            <a:schemeClr val="bg1"/>
          </a:solidFill>
          <a:latin typeface="Arial" charset="0"/>
        </a:defRPr>
      </a:lvl7pPr>
      <a:lvl8pPr marL="1028700" algn="ctr" rtl="0" eaLnBrk="1" fontAlgn="base" hangingPunct="1">
        <a:spcBef>
          <a:spcPct val="0"/>
        </a:spcBef>
        <a:spcAft>
          <a:spcPct val="0"/>
        </a:spcAft>
        <a:defRPr sz="1950" b="1">
          <a:solidFill>
            <a:schemeClr val="bg1"/>
          </a:solidFill>
          <a:latin typeface="Arial" charset="0"/>
        </a:defRPr>
      </a:lvl8pPr>
      <a:lvl9pPr marL="1371600" algn="ctr" rtl="0" eaLnBrk="1" fontAlgn="base" hangingPunct="1">
        <a:spcBef>
          <a:spcPct val="0"/>
        </a:spcBef>
        <a:spcAft>
          <a:spcPct val="0"/>
        </a:spcAft>
        <a:defRPr sz="1950" b="1">
          <a:solidFill>
            <a:schemeClr val="bg1"/>
          </a:solidFill>
          <a:latin typeface="Arial" charset="0"/>
        </a:defRPr>
      </a:lvl9pPr>
    </p:titleStyle>
    <p:body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hyperlink" Target="https://www.ecfr.gov/current/title-49/subtitle-B/chapter-III/subchapter-B/part-382#p-382.703(c)"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hyperlink" Target="https://www.ecfr.gov/cgi-bin/retrieveECFR?gp=&amp;SID=f151b5ae0221c826692ec0383b764787&amp;mc=true&amp;n=pt49.1.40&amp;r=PART&amp;ty=HTML#se49.1.40_1281" TargetMode="External"/><Relationship Id="rId2" Type="http://schemas.openxmlformats.org/officeDocument/2006/relationships/slideLayout" Target="../slideLayouts/slideLayout19.xml"/><Relationship Id="rId1" Type="http://schemas.openxmlformats.org/officeDocument/2006/relationships/tags" Target="../tags/tag12.xml"/><Relationship Id="rId6" Type="http://schemas.openxmlformats.org/officeDocument/2006/relationships/hyperlink" Target="https://www.transportation.gov/odapc/part40/40-121" TargetMode="External"/><Relationship Id="rId5" Type="http://schemas.openxmlformats.org/officeDocument/2006/relationships/image" Target="../media/image2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18.xml"/><Relationship Id="rId6" Type="http://schemas.openxmlformats.org/officeDocument/2006/relationships/hyperlink" Target="https://portal.fmcsa.dot.gov/login"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22.xml"/><Relationship Id="rId6" Type="http://schemas.openxmlformats.org/officeDocument/2006/relationships/hyperlink" Target="https://www.ecfr.gov/cgi-bin/retrieveECFR?gp=&amp;SID=f151b5ae0221c826692ec0383b764787&amp;mc=true&amp;n=pt49.1.40&amp;r=PART&amp;ty=HTML#se49.1.40_1281" TargetMode="External"/><Relationship Id="rId5" Type="http://schemas.openxmlformats.org/officeDocument/2006/relationships/image" Target="../media/image33.png"/><Relationship Id="rId4" Type="http://schemas.openxmlformats.org/officeDocument/2006/relationships/hyperlink" Target="https://www.ecfr.gov/cgi-bin/text-idx?SID=f151b5ae0221c826692ec0383b764787&amp;mc=true&amp;node=se49.1.40_1121&amp;rgn=div8"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7.xml"/><Relationship Id="rId7" Type="http://schemas.openxmlformats.org/officeDocument/2006/relationships/image" Target="../media/image38.png"/><Relationship Id="rId2" Type="http://schemas.openxmlformats.org/officeDocument/2006/relationships/slideLayout" Target="../slideLayouts/slideLayout19.xml"/><Relationship Id="rId1" Type="http://schemas.openxmlformats.org/officeDocument/2006/relationships/tags" Target="../tags/tag2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clearinghouse.fmcsa.dot.gov/Resource/Index/Sample-Limited-Consent-Form" TargetMode="External"/><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27.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2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29.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ags" Target="../tags/tag3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32.xml"/><Relationship Id="rId5" Type="http://schemas.openxmlformats.org/officeDocument/2006/relationships/image" Target="../media/image4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1.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5.xml"/><Relationship Id="rId7" Type="http://schemas.openxmlformats.org/officeDocument/2006/relationships/image" Target="../media/image49.png"/><Relationship Id="rId2" Type="http://schemas.openxmlformats.org/officeDocument/2006/relationships/slideLayout" Target="../slideLayouts/slideLayout34.xml"/><Relationship Id="rId1" Type="http://schemas.openxmlformats.org/officeDocument/2006/relationships/tags" Target="../tags/tag34.xml"/><Relationship Id="rId6" Type="http://schemas.openxmlformats.org/officeDocument/2006/relationships/hyperlink" Target="https://www.federalregister.gov/select-citation/2016/12/05/49-CFR-382.107" TargetMode="External"/><Relationship Id="rId5" Type="http://schemas.openxmlformats.org/officeDocument/2006/relationships/hyperlink" Target="https://www.federalregister.gov/select-citation/2016/12/05/49-CFR-40.191" TargetMode="External"/><Relationship Id="rId4" Type="http://schemas.openxmlformats.org/officeDocument/2006/relationships/hyperlink" Target="https://www.federalregister.gov/select-citation/2016/12/05/49-CFR-40.261"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4.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4.xml"/><Relationship Id="rId1" Type="http://schemas.openxmlformats.org/officeDocument/2006/relationships/tags" Target="../tags/tag36.xml"/><Relationship Id="rId4" Type="http://schemas.microsoft.com/office/2018/10/relationships/comments" Target="../comments/modernComment_357_616759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2.png"/><Relationship Id="rId2" Type="http://schemas.openxmlformats.org/officeDocument/2006/relationships/slideLayout" Target="../slideLayouts/slideLayout34.xml"/><Relationship Id="rId1" Type="http://schemas.openxmlformats.org/officeDocument/2006/relationships/tags" Target="../tags/tag37.xml"/><Relationship Id="rId6" Type="http://schemas.openxmlformats.org/officeDocument/2006/relationships/image" Target="../media/image51.png"/><Relationship Id="rId5" Type="http://schemas.openxmlformats.org/officeDocument/2006/relationships/hyperlink" Target="https://www.ecfr.gov/current/title-49/subtitle-A/part-40/subpart-G/section-40.149" TargetMode="External"/><Relationship Id="rId4" Type="http://schemas.openxmlformats.org/officeDocument/2006/relationships/hyperlink" Target="https://www.federalregister.gov/select-citation/2016/12/05/49-CFR-40.191"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4.xml"/><Relationship Id="rId1" Type="http://schemas.openxmlformats.org/officeDocument/2006/relationships/tags" Target="../tags/tag38.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7.png"/><Relationship Id="rId2" Type="http://schemas.openxmlformats.org/officeDocument/2006/relationships/slideLayout" Target="../slideLayouts/slideLayout34.xml"/><Relationship Id="rId1" Type="http://schemas.openxmlformats.org/officeDocument/2006/relationships/tags" Target="../tags/tag39.xml"/><Relationship Id="rId6" Type="http://schemas.openxmlformats.org/officeDocument/2006/relationships/hyperlink" Target="https://www.regulations.gov/document/FMCSA-2017-0330-0036" TargetMode="External"/><Relationship Id="rId5" Type="http://schemas.openxmlformats.org/officeDocument/2006/relationships/image" Target="../media/image56.sv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4.xml"/><Relationship Id="rId1" Type="http://schemas.openxmlformats.org/officeDocument/2006/relationships/tags" Target="../tags/tag40.xml"/><Relationship Id="rId5" Type="http://schemas.openxmlformats.org/officeDocument/2006/relationships/image" Target="../media/image59.sv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1.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4.xml"/><Relationship Id="rId1" Type="http://schemas.openxmlformats.org/officeDocument/2006/relationships/tags" Target="../tags/tag42.xml"/><Relationship Id="rId4" Type="http://schemas.openxmlformats.org/officeDocument/2006/relationships/hyperlink" Target="https://clearinghouse.fmcsa.dot.gov/Contact"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4.xml"/><Relationship Id="rId1" Type="http://schemas.openxmlformats.org/officeDocument/2006/relationships/tags" Target="../tags/tag43.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4.xml"/><Relationship Id="rId1" Type="http://schemas.openxmlformats.org/officeDocument/2006/relationships/tags" Target="../tags/tag44.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4.xml"/><Relationship Id="rId1" Type="http://schemas.openxmlformats.org/officeDocument/2006/relationships/tags" Target="../tags/tag45.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4.xml"/><Relationship Id="rId1" Type="http://schemas.openxmlformats.org/officeDocument/2006/relationships/tags" Target="../tags/tag46.xml"/><Relationship Id="rId5" Type="http://schemas.openxmlformats.org/officeDocument/2006/relationships/image" Target="../media/image63.png"/><Relationship Id="rId4" Type="http://schemas.openxmlformats.org/officeDocument/2006/relationships/hyperlink" Target="https://secure.login.gov/"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4.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4.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hyperlink" Target="https://www.fmcsa.dot.gov/regulations/commercial-drivers-license-drug-and-alcohol-clearinghouse"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4.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4.xml"/><Relationship Id="rId1" Type="http://schemas.openxmlformats.org/officeDocument/2006/relationships/tags" Target="../tags/tag50.xml"/><Relationship Id="rId6" Type="http://schemas.openxmlformats.org/officeDocument/2006/relationships/hyperlink" Target="https://clearinghouse.fmcsa.dot.gov/" TargetMode="External"/><Relationship Id="rId5" Type="http://schemas.openxmlformats.org/officeDocument/2006/relationships/hyperlink" Target="https://www.ecfr.gov/current/title-49/subtitle-B/chapter-III/subchapter-B/part-382/subpart-A/section-382.123" TargetMode="External"/><Relationship Id="rId4" Type="http://schemas.openxmlformats.org/officeDocument/2006/relationships/hyperlink" Target="https://www.ecfr.gov/current/title-49/subtitle-B/chapter-III/subchapter-B/part-382/subpart-G/section-382.705"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4.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4.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4.xml"/><Relationship Id="rId1" Type="http://schemas.openxmlformats.org/officeDocument/2006/relationships/tags" Target="../tags/tag5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4.xml"/><Relationship Id="rId1" Type="http://schemas.openxmlformats.org/officeDocument/2006/relationships/tags" Target="../tags/tag5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4.xml"/><Relationship Id="rId1" Type="http://schemas.openxmlformats.org/officeDocument/2006/relationships/tags" Target="../tags/tag55.xml"/><Relationship Id="rId4" Type="http://schemas.openxmlformats.org/officeDocument/2006/relationships/hyperlink" Target="https://clearinghouse.fmcsa.dot.gov/Resource/Index/Query-Purchase-Factsheet"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4.xml"/><Relationship Id="rId1" Type="http://schemas.openxmlformats.org/officeDocument/2006/relationships/tags" Target="../tags/tag56.xml"/><Relationship Id="rId5" Type="http://schemas.openxmlformats.org/officeDocument/2006/relationships/image" Target="../media/image65.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4.xml"/><Relationship Id="rId1" Type="http://schemas.openxmlformats.org/officeDocument/2006/relationships/tags" Target="../tags/tag5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clearinghouse.fmcsa.dot.gov/Resource/Index/Bulk-Upload-Template"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4.xml"/><Relationship Id="rId1" Type="http://schemas.openxmlformats.org/officeDocument/2006/relationships/tags" Target="../tags/tag58.xml"/><Relationship Id="rId4" Type="http://schemas.openxmlformats.org/officeDocument/2006/relationships/hyperlink" Target="https://www.ecfr.gov/current/title-49/subtitle-B/chapter-III/subchapter-B/part-382#382.413"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4.xml"/><Relationship Id="rId1" Type="http://schemas.openxmlformats.org/officeDocument/2006/relationships/tags" Target="../tags/tag59.xml"/><Relationship Id="rId4" Type="http://schemas.openxmlformats.org/officeDocument/2006/relationships/hyperlink" Target="https://clearinghouse.fmcsa.dot.go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32.xml"/><Relationship Id="rId1" Type="http://schemas.openxmlformats.org/officeDocument/2006/relationships/tags" Target="../tags/tag60.xml"/></Relationships>
</file>

<file path=ppt/slides/_rels/slide62.xml.rels><?xml version="1.0" encoding="UTF-8" standalone="yes"?>
<Relationships xmlns="http://schemas.openxmlformats.org/package/2006/relationships"><Relationship Id="rId8" Type="http://schemas.openxmlformats.org/officeDocument/2006/relationships/hyperlink" Target="https://clearinghouse.fmcsa.dot.gov/Contact" TargetMode="External"/><Relationship Id="rId3" Type="http://schemas.openxmlformats.org/officeDocument/2006/relationships/notesSlide" Target="../notesSlides/notesSlide61.xml"/><Relationship Id="rId7" Type="http://schemas.openxmlformats.org/officeDocument/2006/relationships/hyperlink" Target="https://clearinghouse.fmcsa.dot.gov/Learn" TargetMode="External"/><Relationship Id="rId2" Type="http://schemas.openxmlformats.org/officeDocument/2006/relationships/slideLayout" Target="../slideLayouts/slideLayout34.xml"/><Relationship Id="rId1" Type="http://schemas.openxmlformats.org/officeDocument/2006/relationships/tags" Target="../tags/tag61.xml"/><Relationship Id="rId6" Type="http://schemas.openxmlformats.org/officeDocument/2006/relationships/image" Target="../media/image70.png"/><Relationship Id="rId5" Type="http://schemas.openxmlformats.org/officeDocument/2006/relationships/hyperlink" Target="https://clearinghouse.fmcsa.dot.gov/Register" TargetMode="Externa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hyperlink" Target="https://clearinghouse.fmcsa.dot.gov/Resource/Index/User-Roles"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a:t>Note for Division Staff: Tailor your presentation</a:t>
            </a:r>
          </a:p>
        </p:txBody>
      </p:sp>
      <p:sp>
        <p:nvSpPr>
          <p:cNvPr id="2" name="Slide Number Placeholder 1"/>
          <p:cNvSpPr>
            <a:spLocks noGrp="1"/>
          </p:cNvSpPr>
          <p:nvPr>
            <p:ph type="sldNum" sz="quarter" idx="4"/>
          </p:nvPr>
        </p:nvSpPr>
        <p:spPr/>
        <p:txBody>
          <a:bodyPr/>
          <a:lstStyle/>
          <a:p>
            <a:fld id="{A01475F6-15BF-E945-87A6-683076D41687}" type="slidenum">
              <a:rPr lang="en-US" smtClean="0"/>
              <a:pPr/>
              <a:t>1</a:t>
            </a:fld>
            <a:endParaRPr lang="en-US"/>
          </a:p>
        </p:txBody>
      </p:sp>
      <p:sp>
        <p:nvSpPr>
          <p:cNvPr id="7" name="Content Placeholder 2">
            <a:extLst>
              <a:ext uri="{FF2B5EF4-FFF2-40B4-BE49-F238E27FC236}">
                <a16:creationId xmlns:a16="http://schemas.microsoft.com/office/drawing/2014/main" id="{538B3A36-AD85-4E6C-2790-7FEEEF5EAD5E}"/>
              </a:ext>
            </a:extLst>
          </p:cNvPr>
          <p:cNvSpPr>
            <a:spLocks noGrp="1"/>
          </p:cNvSpPr>
          <p:nvPr>
            <p:ph idx="1"/>
          </p:nvPr>
        </p:nvSpPr>
        <p:spPr>
          <a:xfrm>
            <a:off x="429686" y="1658807"/>
            <a:ext cx="11405127" cy="4328888"/>
          </a:xfrm>
        </p:spPr>
        <p:txBody>
          <a:bodyPr lIns="91440" tIns="45720" rIns="91440" bIns="45720" anchor="t"/>
          <a:lstStyle/>
          <a:p>
            <a:pPr>
              <a:spcBef>
                <a:spcPts val="600"/>
              </a:spcBef>
              <a:spcAft>
                <a:spcPts val="600"/>
              </a:spcAft>
              <a:buClr>
                <a:srgbClr val="0070C0"/>
              </a:buClr>
              <a:buSzPct val="100000"/>
            </a:pPr>
            <a:r>
              <a:rPr lang="en-US" dirty="0">
                <a:solidFill>
                  <a:srgbClr val="262626"/>
                </a:solidFill>
                <a:cs typeface="Arial"/>
              </a:rPr>
              <a:t>This presentation is a comprehensive set of slides that you can customize and use to educate Clearinghouse stakeholders. This may include CDL drivers, their employers (including motor carriers), consortia/third-party administrators (C/TPAs), medical review officers (MROs), and substance abuse professionals (SAPs).</a:t>
            </a:r>
          </a:p>
          <a:p>
            <a:pPr marL="799465" lvl="1" indent="-342900">
              <a:spcBef>
                <a:spcPts val="600"/>
              </a:spcBef>
              <a:spcAft>
                <a:spcPts val="600"/>
              </a:spcAft>
              <a:buClr>
                <a:schemeClr val="accent2"/>
              </a:buClr>
              <a:buSzPct val="120000"/>
              <a:buFont typeface="Arial" panose="020B0604020202020204" pitchFamily="34" charset="0"/>
              <a:buChar char="‒"/>
            </a:pPr>
            <a:r>
              <a:rPr lang="en-US" dirty="0">
                <a:solidFill>
                  <a:srgbClr val="262626"/>
                </a:solidFill>
                <a:latin typeface="Arial" panose="020B0604020202020204" pitchFamily="34" charset="0"/>
                <a:cs typeface="Arial" panose="020B0604020202020204" pitchFamily="34" charset="0"/>
              </a:rPr>
              <a:t>Look at the section titles, then select the slides that will be most relevant to your audience.</a:t>
            </a:r>
          </a:p>
          <a:p>
            <a:pPr marL="799465" lvl="1" indent="-342900">
              <a:spcBef>
                <a:spcPts val="600"/>
              </a:spcBef>
              <a:spcAft>
                <a:spcPts val="600"/>
              </a:spcAft>
              <a:buClr>
                <a:schemeClr val="accent2"/>
              </a:buClr>
              <a:buSzPct val="120000"/>
              <a:buFont typeface="Arial" panose="020B0604020202020204" pitchFamily="34" charset="0"/>
              <a:buChar char="‒"/>
            </a:pPr>
            <a:r>
              <a:rPr lang="en-US" dirty="0">
                <a:solidFill>
                  <a:srgbClr val="262626"/>
                </a:solidFill>
                <a:latin typeface="Arial" panose="020B0604020202020204" pitchFamily="34" charset="0"/>
                <a:cs typeface="Arial" panose="020B0604020202020204" pitchFamily="34" charset="0"/>
              </a:rPr>
              <a:t>Update the Agenda slide to reflect only the topics you will cover.</a:t>
            </a:r>
          </a:p>
          <a:p>
            <a:pPr marL="799465" lvl="1" indent="-342900">
              <a:spcBef>
                <a:spcPts val="600"/>
              </a:spcBef>
              <a:spcAft>
                <a:spcPts val="600"/>
              </a:spcAft>
              <a:buClr>
                <a:schemeClr val="accent2"/>
              </a:buClr>
              <a:buSzPct val="120000"/>
              <a:buFont typeface="Arial" panose="020B0604020202020204" pitchFamily="34" charset="0"/>
              <a:buChar char="‒"/>
            </a:pPr>
            <a:r>
              <a:rPr lang="en-US" dirty="0">
                <a:solidFill>
                  <a:srgbClr val="262626"/>
                </a:solidFill>
                <a:latin typeface="Arial" panose="020B0604020202020204" pitchFamily="34" charset="0"/>
                <a:cs typeface="Arial" panose="020B0604020202020204" pitchFamily="34" charset="0"/>
              </a:rPr>
              <a:t>Tailor the slide notes as needed.</a:t>
            </a:r>
          </a:p>
          <a:p>
            <a:pPr marL="799465" lvl="1" indent="-342900">
              <a:spcBef>
                <a:spcPts val="600"/>
              </a:spcBef>
              <a:spcAft>
                <a:spcPts val="600"/>
              </a:spcAft>
              <a:buClr>
                <a:schemeClr val="accent2"/>
              </a:buClr>
              <a:buSzPct val="12000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Delete this slide and text shown in red (see title slide and “Contact Us” on final slide) before presenting to your audience.</a:t>
            </a:r>
          </a:p>
        </p:txBody>
      </p:sp>
    </p:spTree>
    <p:custDataLst>
      <p:tags r:id="rId1"/>
    </p:custDataLst>
    <p:extLst>
      <p:ext uri="{BB962C8B-B14F-4D97-AF65-F5344CB8AC3E}">
        <p14:creationId xmlns:p14="http://schemas.microsoft.com/office/powerpoint/2010/main" val="424811955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Driver Requirements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10</a:t>
            </a:fld>
            <a:endParaRPr lang="en-US"/>
          </a:p>
        </p:txBody>
      </p:sp>
      <p:sp>
        <p:nvSpPr>
          <p:cNvPr id="7" name="Rectangle 6">
            <a:extLst>
              <a:ext uri="{FF2B5EF4-FFF2-40B4-BE49-F238E27FC236}">
                <a16:creationId xmlns:a16="http://schemas.microsoft.com/office/drawing/2014/main" id="{3BF7D84D-CB42-6229-13CC-79AD799339B5}"/>
              </a:ext>
            </a:extLst>
          </p:cNvPr>
          <p:cNvSpPr/>
          <p:nvPr/>
        </p:nvSpPr>
        <p:spPr bwMode="auto">
          <a:xfrm>
            <a:off x="768390" y="1578640"/>
            <a:ext cx="10655220" cy="4483860"/>
          </a:xfrm>
          <a:prstGeom prst="rect">
            <a:avLst/>
          </a:prstGeom>
          <a:solidFill>
            <a:srgbClr val="B3C3D3">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grpSp>
        <p:nvGrpSpPr>
          <p:cNvPr id="9" name="Group 8">
            <a:extLst>
              <a:ext uri="{FF2B5EF4-FFF2-40B4-BE49-F238E27FC236}">
                <a16:creationId xmlns:a16="http://schemas.microsoft.com/office/drawing/2014/main" id="{6475A6F1-EC7F-1F09-3D2A-507ED024C5B9}"/>
              </a:ext>
            </a:extLst>
          </p:cNvPr>
          <p:cNvGrpSpPr/>
          <p:nvPr/>
        </p:nvGrpSpPr>
        <p:grpSpPr>
          <a:xfrm>
            <a:off x="1788495" y="1578640"/>
            <a:ext cx="1847088" cy="1978665"/>
            <a:chOff x="1786760" y="1624362"/>
            <a:chExt cx="1847088" cy="1978665"/>
          </a:xfrm>
        </p:grpSpPr>
        <p:grpSp>
          <p:nvGrpSpPr>
            <p:cNvPr id="10" name="Group 9">
              <a:extLst>
                <a:ext uri="{FF2B5EF4-FFF2-40B4-BE49-F238E27FC236}">
                  <a16:creationId xmlns:a16="http://schemas.microsoft.com/office/drawing/2014/main" id="{0F677651-C5FD-730B-8C13-54B7BC727566}"/>
                </a:ext>
              </a:extLst>
            </p:cNvPr>
            <p:cNvGrpSpPr/>
            <p:nvPr/>
          </p:nvGrpSpPr>
          <p:grpSpPr>
            <a:xfrm>
              <a:off x="1786760" y="1624362"/>
              <a:ext cx="1847088" cy="1847088"/>
              <a:chOff x="586854" y="1965278"/>
              <a:chExt cx="1978925" cy="2019868"/>
            </a:xfrm>
          </p:grpSpPr>
          <p:sp>
            <p:nvSpPr>
              <p:cNvPr id="12" name="Rounded Rectangle 24">
                <a:extLst>
                  <a:ext uri="{FF2B5EF4-FFF2-40B4-BE49-F238E27FC236}">
                    <a16:creationId xmlns:a16="http://schemas.microsoft.com/office/drawing/2014/main" id="{B768AD56-62D7-64E3-3196-F4790AC41BF2}"/>
                  </a:ext>
                </a:extLst>
              </p:cNvPr>
              <p:cNvSpPr/>
              <p:nvPr/>
            </p:nvSpPr>
            <p:spPr bwMode="auto">
              <a:xfrm>
                <a:off x="586854" y="1965278"/>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13" name="Picture 12">
                <a:extLst>
                  <a:ext uri="{FF2B5EF4-FFF2-40B4-BE49-F238E27FC236}">
                    <a16:creationId xmlns:a16="http://schemas.microsoft.com/office/drawing/2014/main" id="{761366BD-4383-9FA0-AC94-D3AB548C7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26" y="2163530"/>
                <a:ext cx="1627635" cy="1652019"/>
              </a:xfrm>
              <a:prstGeom prst="rect">
                <a:avLst/>
              </a:prstGeom>
              <a:ln>
                <a:noFill/>
              </a:ln>
            </p:spPr>
          </p:pic>
        </p:grpSp>
        <p:sp>
          <p:nvSpPr>
            <p:cNvPr id="11" name="Rounded Rectangle 4">
              <a:extLst>
                <a:ext uri="{FF2B5EF4-FFF2-40B4-BE49-F238E27FC236}">
                  <a16:creationId xmlns:a16="http://schemas.microsoft.com/office/drawing/2014/main" id="{B216E0F6-A5F9-47A6-84E5-4B1DE121BE67}"/>
                </a:ext>
              </a:extLst>
            </p:cNvPr>
            <p:cNvSpPr txBox="1"/>
            <p:nvPr/>
          </p:nvSpPr>
          <p:spPr>
            <a:xfrm>
              <a:off x="1928692" y="3222268"/>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rPr>
                <a:t>Register</a:t>
              </a:r>
            </a:p>
          </p:txBody>
        </p:sp>
      </p:grpSp>
      <p:sp>
        <p:nvSpPr>
          <p:cNvPr id="14" name="Content Placeholder 2">
            <a:extLst>
              <a:ext uri="{FF2B5EF4-FFF2-40B4-BE49-F238E27FC236}">
                <a16:creationId xmlns:a16="http://schemas.microsoft.com/office/drawing/2014/main" id="{73206B3D-30AA-C0AF-39CD-9305C57C0771}"/>
              </a:ext>
            </a:extLst>
          </p:cNvPr>
          <p:cNvSpPr>
            <a:spLocks noGrp="1"/>
          </p:cNvSpPr>
          <p:nvPr>
            <p:ph idx="1"/>
          </p:nvPr>
        </p:nvSpPr>
        <p:spPr>
          <a:xfrm>
            <a:off x="455465" y="6108222"/>
            <a:ext cx="11277600" cy="566894"/>
          </a:xfrm>
        </p:spPr>
        <p:txBody>
          <a:bodyPr vert="horz" lIns="91440" tIns="45720" rIns="91440" bIns="45720" rtlCol="0" anchor="t">
            <a:normAutofit lnSpcReduction="10000"/>
          </a:bodyPr>
          <a:lstStyle/>
          <a:p>
            <a:pPr marL="0" indent="-42545" algn="ctr">
              <a:buNone/>
            </a:pPr>
            <a:r>
              <a:rPr lang="en-US" sz="1600" b="1" dirty="0">
                <a:latin typeface="Arial"/>
                <a:cs typeface="Arial"/>
              </a:rPr>
              <a:t>Failure to provide consent to a request for a full query will result in the driver being prohibited from performing safety-sensitive functions (including operating a CMV) </a:t>
            </a:r>
            <a:r>
              <a:rPr lang="en-US" sz="1600" b="1" i="1" dirty="0">
                <a:latin typeface="Arial"/>
                <a:cs typeface="Arial"/>
              </a:rPr>
              <a:t>for that employer</a:t>
            </a:r>
            <a:r>
              <a:rPr lang="en-US" sz="1600" b="1" dirty="0">
                <a:latin typeface="Arial"/>
                <a:cs typeface="Arial"/>
              </a:rPr>
              <a:t>, in accordance with § </a:t>
            </a:r>
            <a:r>
              <a:rPr lang="en-US" sz="1600" b="1" dirty="0">
                <a:latin typeface="Arial"/>
                <a:cs typeface="Arial"/>
                <a:hlinkClick r:id="rId5"/>
              </a:rPr>
              <a:t>382.703(c)</a:t>
            </a:r>
            <a:r>
              <a:rPr lang="en-US" sz="1600" b="1" dirty="0">
                <a:latin typeface="Arial"/>
                <a:cs typeface="Arial"/>
              </a:rPr>
              <a:t>.</a:t>
            </a:r>
            <a:endParaRPr lang="en-US" dirty="0">
              <a:latin typeface="Arial"/>
              <a:cs typeface="Arial"/>
            </a:endParaRPr>
          </a:p>
        </p:txBody>
      </p:sp>
      <p:grpSp>
        <p:nvGrpSpPr>
          <p:cNvPr id="15" name="Group 14">
            <a:extLst>
              <a:ext uri="{FF2B5EF4-FFF2-40B4-BE49-F238E27FC236}">
                <a16:creationId xmlns:a16="http://schemas.microsoft.com/office/drawing/2014/main" id="{5545ECE3-0633-96F0-BB33-F7AAA9D91AAA}"/>
              </a:ext>
            </a:extLst>
          </p:cNvPr>
          <p:cNvGrpSpPr/>
          <p:nvPr/>
        </p:nvGrpSpPr>
        <p:grpSpPr>
          <a:xfrm>
            <a:off x="3911745" y="2254979"/>
            <a:ext cx="991494" cy="494409"/>
            <a:chOff x="2315924" y="1268350"/>
            <a:chExt cx="732022" cy="663223"/>
          </a:xfrm>
          <a:solidFill>
            <a:srgbClr val="F1B01F"/>
          </a:solidFill>
        </p:grpSpPr>
        <p:sp>
          <p:nvSpPr>
            <p:cNvPr id="16" name="Right Arrow 12">
              <a:extLst>
                <a:ext uri="{FF2B5EF4-FFF2-40B4-BE49-F238E27FC236}">
                  <a16:creationId xmlns:a16="http://schemas.microsoft.com/office/drawing/2014/main" id="{B17A3CEC-CB4A-1C3D-C291-EB75272CB2D7}"/>
                </a:ext>
              </a:extLst>
            </p:cNvPr>
            <p:cNvSpPr/>
            <p:nvPr/>
          </p:nvSpPr>
          <p:spPr>
            <a:xfrm rot="10799079" flipH="1">
              <a:off x="2315924" y="1268350"/>
              <a:ext cx="732022" cy="663223"/>
            </a:xfrm>
            <a:prstGeom prst="rightArrow">
              <a:avLst>
                <a:gd name="adj1" fmla="val 60000"/>
                <a:gd name="adj2" fmla="val 50000"/>
              </a:avLst>
            </a:prstGeom>
            <a:grp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7" name="Right Arrow 4">
              <a:extLst>
                <a:ext uri="{FF2B5EF4-FFF2-40B4-BE49-F238E27FC236}">
                  <a16:creationId xmlns:a16="http://schemas.microsoft.com/office/drawing/2014/main" id="{9DFE5E34-E7DF-BDBB-DECC-349E098AB90D}"/>
                </a:ext>
              </a:extLst>
            </p:cNvPr>
            <p:cNvSpPr txBox="1"/>
            <p:nvPr/>
          </p:nvSpPr>
          <p:spPr>
            <a:xfrm rot="21599079">
              <a:off x="2315924" y="1401022"/>
              <a:ext cx="533055" cy="3979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8" name="Rectangle: Rounded Corners 17">
            <a:extLst>
              <a:ext uri="{FF2B5EF4-FFF2-40B4-BE49-F238E27FC236}">
                <a16:creationId xmlns:a16="http://schemas.microsoft.com/office/drawing/2014/main" id="{4FDA9202-F0F6-8C88-F42B-53F6B6D0796D}"/>
              </a:ext>
            </a:extLst>
          </p:cNvPr>
          <p:cNvSpPr/>
          <p:nvPr/>
        </p:nvSpPr>
        <p:spPr>
          <a:xfrm>
            <a:off x="5225601" y="1759933"/>
            <a:ext cx="1519201" cy="1519201"/>
          </a:xfrm>
          <a:prstGeom prst="roundRect">
            <a:avLst>
              <a:gd name="adj" fmla="val 10000"/>
            </a:avLst>
          </a:prstGeom>
          <a:blipFill rotWithShape="1">
            <a:blip r:embed="rId6"/>
            <a:stretch>
              <a:fillRect/>
            </a:stretch>
          </a:blip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9" name="Group 18">
            <a:extLst>
              <a:ext uri="{FF2B5EF4-FFF2-40B4-BE49-F238E27FC236}">
                <a16:creationId xmlns:a16="http://schemas.microsoft.com/office/drawing/2014/main" id="{58030320-E7B5-C4FF-D327-5FFA34A8F23B}"/>
              </a:ext>
            </a:extLst>
          </p:cNvPr>
          <p:cNvGrpSpPr/>
          <p:nvPr/>
        </p:nvGrpSpPr>
        <p:grpSpPr>
          <a:xfrm>
            <a:off x="7124879" y="2097491"/>
            <a:ext cx="871027" cy="945088"/>
            <a:chOff x="5224120" y="1069394"/>
            <a:chExt cx="871027" cy="945088"/>
          </a:xfrm>
        </p:grpSpPr>
        <p:sp>
          <p:nvSpPr>
            <p:cNvPr id="20" name="Plus 9">
              <a:extLst>
                <a:ext uri="{FF2B5EF4-FFF2-40B4-BE49-F238E27FC236}">
                  <a16:creationId xmlns:a16="http://schemas.microsoft.com/office/drawing/2014/main" id="{C6D1652C-F4B9-A30F-F86A-B4ECB4303AC0}"/>
                </a:ext>
              </a:extLst>
            </p:cNvPr>
            <p:cNvSpPr/>
            <p:nvPr/>
          </p:nvSpPr>
          <p:spPr>
            <a:xfrm rot="21599857">
              <a:off x="5224120" y="1069394"/>
              <a:ext cx="871027" cy="945088"/>
            </a:xfrm>
            <a:prstGeom prst="mathPlus">
              <a:avLst/>
            </a:prstGeom>
            <a:solidFill>
              <a:srgbClr val="F1B01F"/>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1" name="Plus 4">
              <a:extLst>
                <a:ext uri="{FF2B5EF4-FFF2-40B4-BE49-F238E27FC236}">
                  <a16:creationId xmlns:a16="http://schemas.microsoft.com/office/drawing/2014/main" id="{0641D5DC-7376-6306-D10C-4937F2932914}"/>
                </a:ext>
              </a:extLst>
            </p:cNvPr>
            <p:cNvSpPr txBox="1"/>
            <p:nvPr/>
          </p:nvSpPr>
          <p:spPr>
            <a:xfrm rot="21599857">
              <a:off x="5224120" y="1258417"/>
              <a:ext cx="609719" cy="5670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70CFD801-A309-950A-CC49-271DC392EDEB}"/>
              </a:ext>
            </a:extLst>
          </p:cNvPr>
          <p:cNvGrpSpPr/>
          <p:nvPr/>
        </p:nvGrpSpPr>
        <p:grpSpPr>
          <a:xfrm>
            <a:off x="8455915" y="1507080"/>
            <a:ext cx="1847088" cy="2050225"/>
            <a:chOff x="8670275" y="1545005"/>
            <a:chExt cx="1847088" cy="2050225"/>
          </a:xfrm>
        </p:grpSpPr>
        <p:grpSp>
          <p:nvGrpSpPr>
            <p:cNvPr id="23" name="Group 22">
              <a:extLst>
                <a:ext uri="{FF2B5EF4-FFF2-40B4-BE49-F238E27FC236}">
                  <a16:creationId xmlns:a16="http://schemas.microsoft.com/office/drawing/2014/main" id="{D9B176A1-53A1-9851-044F-B22D0136F1DD}"/>
                </a:ext>
              </a:extLst>
            </p:cNvPr>
            <p:cNvGrpSpPr/>
            <p:nvPr/>
          </p:nvGrpSpPr>
          <p:grpSpPr>
            <a:xfrm>
              <a:off x="8670275" y="1545005"/>
              <a:ext cx="1847088" cy="1847088"/>
              <a:chOff x="9583003" y="1940257"/>
              <a:chExt cx="1978925" cy="2019868"/>
            </a:xfrm>
          </p:grpSpPr>
          <p:sp>
            <p:nvSpPr>
              <p:cNvPr id="25" name="Rounded Rectangle 27">
                <a:extLst>
                  <a:ext uri="{FF2B5EF4-FFF2-40B4-BE49-F238E27FC236}">
                    <a16:creationId xmlns:a16="http://schemas.microsoft.com/office/drawing/2014/main" id="{0CFCD456-3143-9AAD-C07C-076955654709}"/>
                  </a:ext>
                </a:extLst>
              </p:cNvPr>
              <p:cNvSpPr/>
              <p:nvPr/>
            </p:nvSpPr>
            <p:spPr bwMode="auto">
              <a:xfrm>
                <a:off x="9583003" y="1940257"/>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26" name="Picture 25">
                <a:extLst>
                  <a:ext uri="{FF2B5EF4-FFF2-40B4-BE49-F238E27FC236}">
                    <a16:creationId xmlns:a16="http://schemas.microsoft.com/office/drawing/2014/main" id="{B542F38A-3D55-1494-6D54-8273980A30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8647" y="2181881"/>
                <a:ext cx="1627635" cy="1652019"/>
              </a:xfrm>
              <a:prstGeom prst="rect">
                <a:avLst/>
              </a:prstGeom>
              <a:ln>
                <a:noFill/>
              </a:ln>
            </p:spPr>
          </p:pic>
        </p:grpSp>
        <p:sp>
          <p:nvSpPr>
            <p:cNvPr id="24" name="Rounded Rectangle 4">
              <a:extLst>
                <a:ext uri="{FF2B5EF4-FFF2-40B4-BE49-F238E27FC236}">
                  <a16:creationId xmlns:a16="http://schemas.microsoft.com/office/drawing/2014/main" id="{0158AF85-ACA7-0B52-10A0-50DEB82E74A6}"/>
                </a:ext>
              </a:extLst>
            </p:cNvPr>
            <p:cNvSpPr txBox="1"/>
            <p:nvPr/>
          </p:nvSpPr>
          <p:spPr>
            <a:xfrm>
              <a:off x="8844206" y="3214471"/>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Designate</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pSp>
      <p:sp>
        <p:nvSpPr>
          <p:cNvPr id="27" name="Rounded Rectangle 4">
            <a:extLst>
              <a:ext uri="{FF2B5EF4-FFF2-40B4-BE49-F238E27FC236}">
                <a16:creationId xmlns:a16="http://schemas.microsoft.com/office/drawing/2014/main" id="{304FDA8F-2AE8-25AE-ABC8-C09B6B8AAE5D}"/>
              </a:ext>
            </a:extLst>
          </p:cNvPr>
          <p:cNvSpPr txBox="1"/>
          <p:nvPr/>
        </p:nvSpPr>
        <p:spPr>
          <a:xfrm>
            <a:off x="5188787" y="3176546"/>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Consent</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3F05705C-D5EF-5E0F-30FB-B1E241FFC3EB}"/>
              </a:ext>
            </a:extLst>
          </p:cNvPr>
          <p:cNvGrpSpPr/>
          <p:nvPr/>
        </p:nvGrpSpPr>
        <p:grpSpPr>
          <a:xfrm>
            <a:off x="1487744" y="3665087"/>
            <a:ext cx="2449829" cy="2099556"/>
            <a:chOff x="1071897" y="3701108"/>
            <a:chExt cx="2449829" cy="2563912"/>
          </a:xfrm>
        </p:grpSpPr>
        <p:sp>
          <p:nvSpPr>
            <p:cNvPr id="29" name="Rectangle: Rounded Corners 28">
              <a:extLst>
                <a:ext uri="{FF2B5EF4-FFF2-40B4-BE49-F238E27FC236}">
                  <a16:creationId xmlns:a16="http://schemas.microsoft.com/office/drawing/2014/main" id="{EAC25AB2-FB70-1CBB-A699-61F4759EED7F}"/>
                </a:ext>
              </a:extLst>
            </p:cNvPr>
            <p:cNvSpPr/>
            <p:nvPr/>
          </p:nvSpPr>
          <p:spPr>
            <a:xfrm>
              <a:off x="1071897" y="3701108"/>
              <a:ext cx="2449829" cy="2563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31ED6FC-68DF-1480-25A7-8EE1B76B08A9}"/>
                </a:ext>
              </a:extLst>
            </p:cNvPr>
            <p:cNvSpPr txBox="1"/>
            <p:nvPr/>
          </p:nvSpPr>
          <p:spPr>
            <a:xfrm>
              <a:off x="1180297" y="3825477"/>
              <a:ext cx="2235200" cy="2085951"/>
            </a:xfrm>
            <a:prstGeom prst="rect">
              <a:avLst/>
            </a:prstGeom>
            <a:noFill/>
          </p:spPr>
          <p:txBody>
            <a:bodyPr wrap="square" rtlCol="0">
              <a:spAutoFit/>
            </a:bodyPr>
            <a:lstStyle/>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Be sure to add/verify your CDL</a:t>
              </a:r>
            </a:p>
            <a:p>
              <a:pPr marL="164592" lvl="0" indent="-164592">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Needed to view Violation History, respond to query consent requests, and designate a SAP</a:t>
              </a:r>
            </a:p>
          </p:txBody>
        </p:sp>
      </p:grpSp>
      <p:sp>
        <p:nvSpPr>
          <p:cNvPr id="31" name="Rectangle: Rounded Corners 30">
            <a:extLst>
              <a:ext uri="{FF2B5EF4-FFF2-40B4-BE49-F238E27FC236}">
                <a16:creationId xmlns:a16="http://schemas.microsoft.com/office/drawing/2014/main" id="{9BD123FB-276C-E233-30F0-A489D8C4BADF}"/>
              </a:ext>
            </a:extLst>
          </p:cNvPr>
          <p:cNvSpPr/>
          <p:nvPr/>
        </p:nvSpPr>
        <p:spPr>
          <a:xfrm>
            <a:off x="4361299" y="3655386"/>
            <a:ext cx="3518713" cy="2109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2AE6A66-0D57-0396-7E9E-8F32D2118B8A}"/>
              </a:ext>
            </a:extLst>
          </p:cNvPr>
          <p:cNvSpPr txBox="1"/>
          <p:nvPr/>
        </p:nvSpPr>
        <p:spPr>
          <a:xfrm>
            <a:off x="4555262" y="3778088"/>
            <a:ext cx="3059137" cy="1708160"/>
          </a:xfrm>
          <a:prstGeom prst="rect">
            <a:avLst/>
          </a:prstGeom>
          <a:noFill/>
        </p:spPr>
        <p:txBody>
          <a:bodyPr wrap="square" rtlCol="0">
            <a:spAutoFit/>
          </a:bodyPr>
          <a:lstStyle/>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Respond to consent requests for full queries from current and potential employers</a:t>
            </a:r>
          </a:p>
          <a:p>
            <a:pPr marL="164592" lvl="0" indent="-164592">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Note: All pre-employment queries are full queries</a:t>
            </a:r>
          </a:p>
          <a:p>
            <a:pPr marL="164592" lvl="0" indent="-164592">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This includes positive tests, test refusals, and actual knowledge</a:t>
            </a:r>
          </a:p>
        </p:txBody>
      </p:sp>
      <p:grpSp>
        <p:nvGrpSpPr>
          <p:cNvPr id="33" name="Group 32">
            <a:extLst>
              <a:ext uri="{FF2B5EF4-FFF2-40B4-BE49-F238E27FC236}">
                <a16:creationId xmlns:a16="http://schemas.microsoft.com/office/drawing/2014/main" id="{1F7907E5-AE6E-B7AF-C57A-298ECDA09D85}"/>
              </a:ext>
            </a:extLst>
          </p:cNvPr>
          <p:cNvGrpSpPr/>
          <p:nvPr/>
        </p:nvGrpSpPr>
        <p:grpSpPr>
          <a:xfrm>
            <a:off x="8154545" y="3673112"/>
            <a:ext cx="2449829" cy="2091531"/>
            <a:chOff x="8453285" y="3701108"/>
            <a:chExt cx="2449829" cy="2091531"/>
          </a:xfrm>
        </p:grpSpPr>
        <p:sp>
          <p:nvSpPr>
            <p:cNvPr id="34" name="Rectangle: Rounded Corners 33">
              <a:extLst>
                <a:ext uri="{FF2B5EF4-FFF2-40B4-BE49-F238E27FC236}">
                  <a16:creationId xmlns:a16="http://schemas.microsoft.com/office/drawing/2014/main" id="{5CDB2149-A2AE-3B50-B667-2D8259866CCB}"/>
                </a:ext>
              </a:extLst>
            </p:cNvPr>
            <p:cNvSpPr/>
            <p:nvPr/>
          </p:nvSpPr>
          <p:spPr>
            <a:xfrm>
              <a:off x="8453285" y="3701108"/>
              <a:ext cx="2449829" cy="2091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77503B9-CB2C-4DD9-2B07-5BEA123FAE23}"/>
                </a:ext>
              </a:extLst>
            </p:cNvPr>
            <p:cNvSpPr txBox="1"/>
            <p:nvPr/>
          </p:nvSpPr>
          <p:spPr>
            <a:xfrm>
              <a:off x="8624290" y="3792437"/>
              <a:ext cx="2004291" cy="784830"/>
            </a:xfrm>
            <a:prstGeom prst="rect">
              <a:avLst/>
            </a:prstGeom>
            <a:noFill/>
          </p:spPr>
          <p:txBody>
            <a:bodyPr wrap="square" rtlCol="0">
              <a:spAutoFit/>
            </a:bodyPr>
            <a:lstStyle/>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Designate a SAP, if needed, to record RTD information</a:t>
              </a:r>
            </a:p>
          </p:txBody>
        </p:sp>
      </p:grpSp>
    </p:spTree>
    <p:custDataLst>
      <p:tags r:id="rId1"/>
    </p:custDataLst>
    <p:extLst>
      <p:ext uri="{BB962C8B-B14F-4D97-AF65-F5344CB8AC3E}">
        <p14:creationId xmlns:p14="http://schemas.microsoft.com/office/powerpoint/2010/main" val="44697011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Owner-Operator Requirements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11</a:t>
            </a:fld>
            <a:endParaRPr lang="en-US"/>
          </a:p>
        </p:txBody>
      </p:sp>
      <p:sp>
        <p:nvSpPr>
          <p:cNvPr id="7" name="Rectangle 6">
            <a:extLst>
              <a:ext uri="{FF2B5EF4-FFF2-40B4-BE49-F238E27FC236}">
                <a16:creationId xmlns:a16="http://schemas.microsoft.com/office/drawing/2014/main" id="{22A3235E-F813-4BDF-AC6D-19E6B571426D}"/>
              </a:ext>
            </a:extLst>
          </p:cNvPr>
          <p:cNvSpPr/>
          <p:nvPr/>
        </p:nvSpPr>
        <p:spPr bwMode="auto">
          <a:xfrm>
            <a:off x="682738" y="1552802"/>
            <a:ext cx="10655220" cy="4961731"/>
          </a:xfrm>
          <a:prstGeom prst="rect">
            <a:avLst/>
          </a:prstGeom>
          <a:solidFill>
            <a:srgbClr val="B3C3D3">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6699"/>
              </a:solidFill>
              <a:effectLst/>
              <a:uLnTx/>
              <a:uFillTx/>
              <a:latin typeface="Arial" charset="0"/>
              <a:ea typeface="+mn-ea"/>
              <a:cs typeface="+mn-cs"/>
            </a:endParaRPr>
          </a:p>
        </p:txBody>
      </p:sp>
      <p:grpSp>
        <p:nvGrpSpPr>
          <p:cNvPr id="9" name="Group 8">
            <a:extLst>
              <a:ext uri="{FF2B5EF4-FFF2-40B4-BE49-F238E27FC236}">
                <a16:creationId xmlns:a16="http://schemas.microsoft.com/office/drawing/2014/main" id="{C96C7EF1-BF94-2D54-E548-15917AB4B42D}"/>
              </a:ext>
            </a:extLst>
          </p:cNvPr>
          <p:cNvGrpSpPr/>
          <p:nvPr/>
        </p:nvGrpSpPr>
        <p:grpSpPr>
          <a:xfrm>
            <a:off x="1786760" y="1624362"/>
            <a:ext cx="1847088" cy="1978665"/>
            <a:chOff x="1786760" y="1624362"/>
            <a:chExt cx="1847088" cy="1978665"/>
          </a:xfrm>
        </p:grpSpPr>
        <p:grpSp>
          <p:nvGrpSpPr>
            <p:cNvPr id="10" name="Group 9">
              <a:extLst>
                <a:ext uri="{FF2B5EF4-FFF2-40B4-BE49-F238E27FC236}">
                  <a16:creationId xmlns:a16="http://schemas.microsoft.com/office/drawing/2014/main" id="{FFBFA807-A888-9FCC-6490-5E547A32FB1B}"/>
                </a:ext>
              </a:extLst>
            </p:cNvPr>
            <p:cNvGrpSpPr/>
            <p:nvPr/>
          </p:nvGrpSpPr>
          <p:grpSpPr>
            <a:xfrm>
              <a:off x="1786760" y="1624362"/>
              <a:ext cx="1847088" cy="1847088"/>
              <a:chOff x="586854" y="1965278"/>
              <a:chExt cx="1978925" cy="2019868"/>
            </a:xfrm>
          </p:grpSpPr>
          <p:sp>
            <p:nvSpPr>
              <p:cNvPr id="12" name="Rounded Rectangle 24">
                <a:extLst>
                  <a:ext uri="{FF2B5EF4-FFF2-40B4-BE49-F238E27FC236}">
                    <a16:creationId xmlns:a16="http://schemas.microsoft.com/office/drawing/2014/main" id="{40AB31F0-DD25-9D4C-5C67-8EE18BE2406E}"/>
                  </a:ext>
                </a:extLst>
              </p:cNvPr>
              <p:cNvSpPr/>
              <p:nvPr/>
            </p:nvSpPr>
            <p:spPr bwMode="auto">
              <a:xfrm>
                <a:off x="586854" y="1965278"/>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13" name="Picture 12">
                <a:extLst>
                  <a:ext uri="{FF2B5EF4-FFF2-40B4-BE49-F238E27FC236}">
                    <a16:creationId xmlns:a16="http://schemas.microsoft.com/office/drawing/2014/main" id="{5B5A7AF2-EE95-7DE2-0338-6BD3A9698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26" y="2163530"/>
                <a:ext cx="1627635" cy="1652019"/>
              </a:xfrm>
              <a:prstGeom prst="rect">
                <a:avLst/>
              </a:prstGeom>
              <a:ln>
                <a:noFill/>
              </a:ln>
            </p:spPr>
          </p:pic>
        </p:grpSp>
        <p:sp>
          <p:nvSpPr>
            <p:cNvPr id="11" name="Rounded Rectangle 4">
              <a:extLst>
                <a:ext uri="{FF2B5EF4-FFF2-40B4-BE49-F238E27FC236}">
                  <a16:creationId xmlns:a16="http://schemas.microsoft.com/office/drawing/2014/main" id="{F3DA2370-2A75-3815-30F1-3C50D233998C}"/>
                </a:ext>
              </a:extLst>
            </p:cNvPr>
            <p:cNvSpPr txBox="1"/>
            <p:nvPr/>
          </p:nvSpPr>
          <p:spPr>
            <a:xfrm>
              <a:off x="1928692" y="3222268"/>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rPr>
                <a:t>Register</a:t>
              </a:r>
            </a:p>
          </p:txBody>
        </p:sp>
      </p:grpSp>
      <p:grpSp>
        <p:nvGrpSpPr>
          <p:cNvPr id="14" name="Group 13">
            <a:extLst>
              <a:ext uri="{FF2B5EF4-FFF2-40B4-BE49-F238E27FC236}">
                <a16:creationId xmlns:a16="http://schemas.microsoft.com/office/drawing/2014/main" id="{A01DF025-A6A3-F196-91FC-F235DB1B5186}"/>
              </a:ext>
            </a:extLst>
          </p:cNvPr>
          <p:cNvGrpSpPr/>
          <p:nvPr/>
        </p:nvGrpSpPr>
        <p:grpSpPr>
          <a:xfrm>
            <a:off x="3910010" y="2300701"/>
            <a:ext cx="991494" cy="494409"/>
            <a:chOff x="2315924" y="1268350"/>
            <a:chExt cx="732022" cy="663223"/>
          </a:xfrm>
          <a:solidFill>
            <a:srgbClr val="F1B01F"/>
          </a:solidFill>
        </p:grpSpPr>
        <p:sp>
          <p:nvSpPr>
            <p:cNvPr id="15" name="Right Arrow 12">
              <a:extLst>
                <a:ext uri="{FF2B5EF4-FFF2-40B4-BE49-F238E27FC236}">
                  <a16:creationId xmlns:a16="http://schemas.microsoft.com/office/drawing/2014/main" id="{760825B9-7DFB-CBFD-BE98-ABB883E68F6D}"/>
                </a:ext>
              </a:extLst>
            </p:cNvPr>
            <p:cNvSpPr/>
            <p:nvPr/>
          </p:nvSpPr>
          <p:spPr>
            <a:xfrm rot="10799079" flipH="1">
              <a:off x="2315924" y="1268350"/>
              <a:ext cx="732022" cy="663223"/>
            </a:xfrm>
            <a:prstGeom prst="rightArrow">
              <a:avLst>
                <a:gd name="adj1" fmla="val 60000"/>
                <a:gd name="adj2" fmla="val 50000"/>
              </a:avLst>
            </a:prstGeom>
            <a:grp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6" name="Right Arrow 4">
              <a:extLst>
                <a:ext uri="{FF2B5EF4-FFF2-40B4-BE49-F238E27FC236}">
                  <a16:creationId xmlns:a16="http://schemas.microsoft.com/office/drawing/2014/main" id="{256303BF-2581-0B4F-E6E5-A485BF13DACC}"/>
                </a:ext>
              </a:extLst>
            </p:cNvPr>
            <p:cNvSpPr txBox="1"/>
            <p:nvPr/>
          </p:nvSpPr>
          <p:spPr>
            <a:xfrm rot="21599079">
              <a:off x="2315924" y="1401022"/>
              <a:ext cx="533055" cy="3979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7" name="Group 16">
            <a:extLst>
              <a:ext uri="{FF2B5EF4-FFF2-40B4-BE49-F238E27FC236}">
                <a16:creationId xmlns:a16="http://schemas.microsoft.com/office/drawing/2014/main" id="{DFBC94D2-A8CF-8880-6DB2-349364626E58}"/>
              </a:ext>
            </a:extLst>
          </p:cNvPr>
          <p:cNvGrpSpPr/>
          <p:nvPr/>
        </p:nvGrpSpPr>
        <p:grpSpPr>
          <a:xfrm>
            <a:off x="5187052" y="1822731"/>
            <a:ext cx="1564461" cy="1780296"/>
            <a:chOff x="5187052" y="1822731"/>
            <a:chExt cx="1564461" cy="1780296"/>
          </a:xfrm>
        </p:grpSpPr>
        <p:sp>
          <p:nvSpPr>
            <p:cNvPr id="18" name="Rounded Rectangle 4">
              <a:extLst>
                <a:ext uri="{FF2B5EF4-FFF2-40B4-BE49-F238E27FC236}">
                  <a16:creationId xmlns:a16="http://schemas.microsoft.com/office/drawing/2014/main" id="{2A0217F2-31EB-4A8F-2EE2-B659A6CA7529}"/>
                </a:ext>
              </a:extLst>
            </p:cNvPr>
            <p:cNvSpPr txBox="1"/>
            <p:nvPr/>
          </p:nvSpPr>
          <p:spPr>
            <a:xfrm>
              <a:off x="5187052" y="3222268"/>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Query</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55EFA710-2A88-B87C-9F6B-4F9EE6A4B525}"/>
                </a:ext>
              </a:extLst>
            </p:cNvPr>
            <p:cNvSpPr/>
            <p:nvPr/>
          </p:nvSpPr>
          <p:spPr>
            <a:xfrm>
              <a:off x="5213765" y="1822731"/>
              <a:ext cx="1537748" cy="1480529"/>
            </a:xfrm>
            <a:prstGeom prst="roundRect">
              <a:avLst>
                <a:gd name="adj" fmla="val 10000"/>
              </a:avLst>
            </a:prstGeom>
            <a:blipFill rotWithShape="1">
              <a:blip r:embed="rId5"/>
              <a:stretch>
                <a:fillRect/>
              </a:stretch>
            </a:blip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20" name="Group 19">
            <a:extLst>
              <a:ext uri="{FF2B5EF4-FFF2-40B4-BE49-F238E27FC236}">
                <a16:creationId xmlns:a16="http://schemas.microsoft.com/office/drawing/2014/main" id="{C5A4AAFF-3666-8A31-85AE-3260E0C5E5E6}"/>
              </a:ext>
            </a:extLst>
          </p:cNvPr>
          <p:cNvGrpSpPr/>
          <p:nvPr/>
        </p:nvGrpSpPr>
        <p:grpSpPr>
          <a:xfrm>
            <a:off x="7123144" y="2143213"/>
            <a:ext cx="871027" cy="945088"/>
            <a:chOff x="5224120" y="1069394"/>
            <a:chExt cx="871027" cy="945088"/>
          </a:xfrm>
        </p:grpSpPr>
        <p:sp>
          <p:nvSpPr>
            <p:cNvPr id="21" name="Plus 9">
              <a:extLst>
                <a:ext uri="{FF2B5EF4-FFF2-40B4-BE49-F238E27FC236}">
                  <a16:creationId xmlns:a16="http://schemas.microsoft.com/office/drawing/2014/main" id="{03EBED00-C10A-7324-8456-B7AA8E67F7AA}"/>
                </a:ext>
              </a:extLst>
            </p:cNvPr>
            <p:cNvSpPr/>
            <p:nvPr/>
          </p:nvSpPr>
          <p:spPr>
            <a:xfrm rot="21599857">
              <a:off x="5224120" y="1069394"/>
              <a:ext cx="871027" cy="945088"/>
            </a:xfrm>
            <a:prstGeom prst="mathPlus">
              <a:avLst/>
            </a:prstGeom>
            <a:solidFill>
              <a:srgbClr val="F1B01F"/>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2" name="Plus 4">
              <a:extLst>
                <a:ext uri="{FF2B5EF4-FFF2-40B4-BE49-F238E27FC236}">
                  <a16:creationId xmlns:a16="http://schemas.microsoft.com/office/drawing/2014/main" id="{07E41487-E0A2-7D89-FFCB-74F8AC2E6EDE}"/>
                </a:ext>
              </a:extLst>
            </p:cNvPr>
            <p:cNvSpPr txBox="1"/>
            <p:nvPr/>
          </p:nvSpPr>
          <p:spPr>
            <a:xfrm rot="21599857">
              <a:off x="5224120" y="1258417"/>
              <a:ext cx="609719" cy="5670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EE251967-2EE6-A0F2-9C6B-2C021BFE2474}"/>
              </a:ext>
            </a:extLst>
          </p:cNvPr>
          <p:cNvGrpSpPr/>
          <p:nvPr/>
        </p:nvGrpSpPr>
        <p:grpSpPr>
          <a:xfrm>
            <a:off x="8454180" y="1552802"/>
            <a:ext cx="1847088" cy="2050225"/>
            <a:chOff x="8670275" y="1545005"/>
            <a:chExt cx="1847088" cy="2050225"/>
          </a:xfrm>
        </p:grpSpPr>
        <p:grpSp>
          <p:nvGrpSpPr>
            <p:cNvPr id="24" name="Group 23">
              <a:extLst>
                <a:ext uri="{FF2B5EF4-FFF2-40B4-BE49-F238E27FC236}">
                  <a16:creationId xmlns:a16="http://schemas.microsoft.com/office/drawing/2014/main" id="{CB3EBDD3-EFD7-C62A-F0A1-0293C5A13C90}"/>
                </a:ext>
              </a:extLst>
            </p:cNvPr>
            <p:cNvGrpSpPr/>
            <p:nvPr/>
          </p:nvGrpSpPr>
          <p:grpSpPr>
            <a:xfrm>
              <a:off x="8670275" y="1545005"/>
              <a:ext cx="1847088" cy="1847088"/>
              <a:chOff x="9583003" y="1940257"/>
              <a:chExt cx="1978925" cy="2019868"/>
            </a:xfrm>
          </p:grpSpPr>
          <p:sp>
            <p:nvSpPr>
              <p:cNvPr id="26" name="Rounded Rectangle 27">
                <a:extLst>
                  <a:ext uri="{FF2B5EF4-FFF2-40B4-BE49-F238E27FC236}">
                    <a16:creationId xmlns:a16="http://schemas.microsoft.com/office/drawing/2014/main" id="{7472EAB3-ED76-2490-B3B4-CE16D064C35B}"/>
                  </a:ext>
                </a:extLst>
              </p:cNvPr>
              <p:cNvSpPr/>
              <p:nvPr/>
            </p:nvSpPr>
            <p:spPr bwMode="auto">
              <a:xfrm>
                <a:off x="9583003" y="1940257"/>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27" name="Picture 26">
                <a:extLst>
                  <a:ext uri="{FF2B5EF4-FFF2-40B4-BE49-F238E27FC236}">
                    <a16:creationId xmlns:a16="http://schemas.microsoft.com/office/drawing/2014/main" id="{6139A5C1-F667-1023-A327-FFAF6CF4A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8647" y="2181881"/>
                <a:ext cx="1627635" cy="1652019"/>
              </a:xfrm>
              <a:prstGeom prst="rect">
                <a:avLst/>
              </a:prstGeom>
              <a:ln>
                <a:noFill/>
              </a:ln>
            </p:spPr>
          </p:pic>
        </p:grpSp>
        <p:sp>
          <p:nvSpPr>
            <p:cNvPr id="25" name="Rounded Rectangle 4">
              <a:extLst>
                <a:ext uri="{FF2B5EF4-FFF2-40B4-BE49-F238E27FC236}">
                  <a16:creationId xmlns:a16="http://schemas.microsoft.com/office/drawing/2014/main" id="{6F1EEF13-5C0A-5051-1160-5443630EA08B}"/>
                </a:ext>
              </a:extLst>
            </p:cNvPr>
            <p:cNvSpPr txBox="1"/>
            <p:nvPr/>
          </p:nvSpPr>
          <p:spPr>
            <a:xfrm>
              <a:off x="8844206" y="3214471"/>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Designate</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id="{B7E0DA95-2623-3793-801E-6A983E708545}"/>
              </a:ext>
            </a:extLst>
          </p:cNvPr>
          <p:cNvGrpSpPr/>
          <p:nvPr/>
        </p:nvGrpSpPr>
        <p:grpSpPr>
          <a:xfrm>
            <a:off x="1486009" y="3710809"/>
            <a:ext cx="2449829" cy="2563912"/>
            <a:chOff x="1071897" y="3701108"/>
            <a:chExt cx="2449829" cy="2563912"/>
          </a:xfrm>
        </p:grpSpPr>
        <p:sp>
          <p:nvSpPr>
            <p:cNvPr id="30" name="Rectangle: Rounded Corners 29">
              <a:extLst>
                <a:ext uri="{FF2B5EF4-FFF2-40B4-BE49-F238E27FC236}">
                  <a16:creationId xmlns:a16="http://schemas.microsoft.com/office/drawing/2014/main" id="{4DF5C0CE-6737-E01F-EF08-B9C46BD2555C}"/>
                </a:ext>
              </a:extLst>
            </p:cNvPr>
            <p:cNvSpPr/>
            <p:nvPr/>
          </p:nvSpPr>
          <p:spPr>
            <a:xfrm>
              <a:off x="1071897" y="3701108"/>
              <a:ext cx="2449829" cy="2563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010B61-F6D5-B749-FF21-8DFBB86C3F23}"/>
                </a:ext>
              </a:extLst>
            </p:cNvPr>
            <p:cNvSpPr txBox="1"/>
            <p:nvPr/>
          </p:nvSpPr>
          <p:spPr>
            <a:xfrm>
              <a:off x="1187351" y="3907854"/>
              <a:ext cx="2235200" cy="2169825"/>
            </a:xfrm>
            <a:prstGeom prst="rect">
              <a:avLst/>
            </a:prstGeom>
            <a:noFill/>
          </p:spPr>
          <p:txBody>
            <a:bodyPr wrap="square" lIns="91440" tIns="45720" rIns="91440" bIns="45720" rtlCol="0" anchor="t">
              <a:spAutoFit/>
            </a:bodyPr>
            <a:lstStyle/>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Register as an employer, indicate you are an owner-operator</a:t>
              </a:r>
            </a:p>
            <a:p>
              <a:pPr marL="164592" lvl="0" indent="-164592" algn="l">
                <a:buFont typeface="Arial" panose="020B0604020202020204" pitchFamily="34" charset="0"/>
                <a:buChar char="•"/>
              </a:pPr>
              <a:r>
                <a:rPr lang="en-US" sz="1500" dirty="0">
                  <a:solidFill>
                    <a:srgbClr val="262626"/>
                  </a:solidFill>
                  <a:latin typeface="Arial"/>
                  <a:cs typeface="Arial"/>
                </a:rPr>
                <a:t>Link to your FMCSA Portal account (optional)</a:t>
              </a:r>
            </a:p>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Add/verify your CDL (optional)</a:t>
              </a:r>
            </a:p>
          </p:txBody>
        </p:sp>
      </p:grpSp>
      <p:sp>
        <p:nvSpPr>
          <p:cNvPr id="32" name="Rectangle: Rounded Corners 31">
            <a:extLst>
              <a:ext uri="{FF2B5EF4-FFF2-40B4-BE49-F238E27FC236}">
                <a16:creationId xmlns:a16="http://schemas.microsoft.com/office/drawing/2014/main" id="{AE9D2EE4-3D3A-9F7C-794C-507D7ECBADFC}"/>
              </a:ext>
            </a:extLst>
          </p:cNvPr>
          <p:cNvSpPr/>
          <p:nvPr/>
        </p:nvSpPr>
        <p:spPr>
          <a:xfrm>
            <a:off x="4762591" y="3701108"/>
            <a:ext cx="2449829" cy="2563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A253457-DCAF-523B-8E63-5D3C88E1B4CB}"/>
              </a:ext>
            </a:extLst>
          </p:cNvPr>
          <p:cNvSpPr txBox="1"/>
          <p:nvPr/>
        </p:nvSpPr>
        <p:spPr>
          <a:xfrm>
            <a:off x="4901504" y="3907854"/>
            <a:ext cx="2235200" cy="2169825"/>
          </a:xfrm>
          <a:prstGeom prst="rect">
            <a:avLst/>
          </a:prstGeom>
          <a:noFill/>
        </p:spPr>
        <p:txBody>
          <a:bodyPr wrap="square" rtlCol="0">
            <a:spAutoFit/>
          </a:bodyPr>
          <a:lstStyle/>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Check if a driver is prohibited from operating a CMV</a:t>
            </a:r>
          </a:p>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Pre-employment queries on any new drivers</a:t>
            </a:r>
          </a:p>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Annual queries on all drivers, including yourself</a:t>
            </a:r>
          </a:p>
        </p:txBody>
      </p:sp>
      <p:grpSp>
        <p:nvGrpSpPr>
          <p:cNvPr id="34" name="Group 33">
            <a:extLst>
              <a:ext uri="{FF2B5EF4-FFF2-40B4-BE49-F238E27FC236}">
                <a16:creationId xmlns:a16="http://schemas.microsoft.com/office/drawing/2014/main" id="{A3B8C583-A9B8-D041-3C4A-DD95259AAB50}"/>
              </a:ext>
            </a:extLst>
          </p:cNvPr>
          <p:cNvGrpSpPr/>
          <p:nvPr/>
        </p:nvGrpSpPr>
        <p:grpSpPr>
          <a:xfrm>
            <a:off x="8152810" y="3718834"/>
            <a:ext cx="2449829" cy="2563912"/>
            <a:chOff x="8453285" y="3701108"/>
            <a:chExt cx="2449829" cy="2563912"/>
          </a:xfrm>
        </p:grpSpPr>
        <p:sp>
          <p:nvSpPr>
            <p:cNvPr id="35" name="Rectangle: Rounded Corners 34">
              <a:extLst>
                <a:ext uri="{FF2B5EF4-FFF2-40B4-BE49-F238E27FC236}">
                  <a16:creationId xmlns:a16="http://schemas.microsoft.com/office/drawing/2014/main" id="{9E18B347-C7C4-AD92-B533-C645F2B5DC7A}"/>
                </a:ext>
              </a:extLst>
            </p:cNvPr>
            <p:cNvSpPr/>
            <p:nvPr/>
          </p:nvSpPr>
          <p:spPr>
            <a:xfrm>
              <a:off x="8453285" y="3701108"/>
              <a:ext cx="2449829" cy="2563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30FC019-E4A1-C8CD-5F6B-09EB0C194472}"/>
                </a:ext>
              </a:extLst>
            </p:cNvPr>
            <p:cNvSpPr txBox="1"/>
            <p:nvPr/>
          </p:nvSpPr>
          <p:spPr>
            <a:xfrm>
              <a:off x="8681584" y="3782735"/>
              <a:ext cx="2004291" cy="2400657"/>
            </a:xfrm>
            <a:prstGeom prst="rect">
              <a:avLst/>
            </a:prstGeom>
            <a:noFill/>
          </p:spPr>
          <p:txBody>
            <a:bodyPr wrap="square" rtlCol="0">
              <a:spAutoFit/>
            </a:bodyPr>
            <a:lstStyle/>
            <a:p>
              <a:pPr marL="164592" lvl="0" indent="-164592" algn="l">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Designate a C/TPA (required)</a:t>
              </a:r>
            </a:p>
            <a:p>
              <a:pPr marL="164592" lvl="0" indent="-164592">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C/TPA must report violations and RTD information</a:t>
              </a:r>
            </a:p>
            <a:p>
              <a:pPr marL="164592" lvl="0" indent="-164592">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Owner-operators may designate C/TPA to conduct queries, or conduct their own</a:t>
              </a:r>
            </a:p>
          </p:txBody>
        </p:sp>
      </p:grpSp>
    </p:spTree>
    <p:custDataLst>
      <p:tags r:id="rId1"/>
    </p:custDataLst>
    <p:extLst>
      <p:ext uri="{BB962C8B-B14F-4D97-AF65-F5344CB8AC3E}">
        <p14:creationId xmlns:p14="http://schemas.microsoft.com/office/powerpoint/2010/main" val="355402861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Employer Requirements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12</a:t>
            </a:fld>
            <a:endParaRPr lang="en-US"/>
          </a:p>
        </p:txBody>
      </p:sp>
      <p:sp>
        <p:nvSpPr>
          <p:cNvPr id="7" name="Rectangle 6">
            <a:extLst>
              <a:ext uri="{FF2B5EF4-FFF2-40B4-BE49-F238E27FC236}">
                <a16:creationId xmlns:a16="http://schemas.microsoft.com/office/drawing/2014/main" id="{E65E4700-A56E-1EB2-218B-6A24313B0B4A}"/>
              </a:ext>
            </a:extLst>
          </p:cNvPr>
          <p:cNvSpPr/>
          <p:nvPr/>
        </p:nvSpPr>
        <p:spPr bwMode="auto">
          <a:xfrm>
            <a:off x="655029" y="1434812"/>
            <a:ext cx="10655220" cy="5079721"/>
          </a:xfrm>
          <a:prstGeom prst="rect">
            <a:avLst/>
          </a:prstGeom>
          <a:solidFill>
            <a:srgbClr val="B3C3D3">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grpSp>
        <p:nvGrpSpPr>
          <p:cNvPr id="9" name="Group 8">
            <a:extLst>
              <a:ext uri="{FF2B5EF4-FFF2-40B4-BE49-F238E27FC236}">
                <a16:creationId xmlns:a16="http://schemas.microsoft.com/office/drawing/2014/main" id="{A8A19546-09D4-7771-D8A6-3B216AFA34B9}"/>
              </a:ext>
            </a:extLst>
          </p:cNvPr>
          <p:cNvGrpSpPr/>
          <p:nvPr/>
        </p:nvGrpSpPr>
        <p:grpSpPr>
          <a:xfrm>
            <a:off x="1093152" y="1653859"/>
            <a:ext cx="1847088" cy="1847088"/>
            <a:chOff x="586854" y="1965278"/>
            <a:chExt cx="1978925" cy="2019868"/>
          </a:xfrm>
        </p:grpSpPr>
        <p:sp>
          <p:nvSpPr>
            <p:cNvPr id="10" name="Rounded Rectangle 24">
              <a:extLst>
                <a:ext uri="{FF2B5EF4-FFF2-40B4-BE49-F238E27FC236}">
                  <a16:creationId xmlns:a16="http://schemas.microsoft.com/office/drawing/2014/main" id="{2679230A-D4F0-35C5-DC3A-3B45C813EE51}"/>
                </a:ext>
              </a:extLst>
            </p:cNvPr>
            <p:cNvSpPr/>
            <p:nvPr/>
          </p:nvSpPr>
          <p:spPr bwMode="auto">
            <a:xfrm>
              <a:off x="586854" y="1965278"/>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CFD7EEEA-D460-AE8A-BC8A-2D810C776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26" y="2163530"/>
              <a:ext cx="1627635" cy="1652019"/>
            </a:xfrm>
            <a:prstGeom prst="rect">
              <a:avLst/>
            </a:prstGeom>
            <a:ln>
              <a:noFill/>
            </a:ln>
          </p:spPr>
        </p:pic>
      </p:grpSp>
      <p:grpSp>
        <p:nvGrpSpPr>
          <p:cNvPr id="12" name="Group 11">
            <a:extLst>
              <a:ext uri="{FF2B5EF4-FFF2-40B4-BE49-F238E27FC236}">
                <a16:creationId xmlns:a16="http://schemas.microsoft.com/office/drawing/2014/main" id="{6B9AEFDE-7213-B3DA-47A9-90D568E26D0B}"/>
              </a:ext>
            </a:extLst>
          </p:cNvPr>
          <p:cNvGrpSpPr/>
          <p:nvPr/>
        </p:nvGrpSpPr>
        <p:grpSpPr>
          <a:xfrm>
            <a:off x="2929836" y="2337432"/>
            <a:ext cx="732022" cy="442664"/>
            <a:chOff x="2315924" y="1268350"/>
            <a:chExt cx="732022" cy="663223"/>
          </a:xfrm>
          <a:solidFill>
            <a:srgbClr val="F1B01F"/>
          </a:solidFill>
        </p:grpSpPr>
        <p:sp>
          <p:nvSpPr>
            <p:cNvPr id="13" name="Right Arrow 12">
              <a:extLst>
                <a:ext uri="{FF2B5EF4-FFF2-40B4-BE49-F238E27FC236}">
                  <a16:creationId xmlns:a16="http://schemas.microsoft.com/office/drawing/2014/main" id="{475800A9-8A6F-4B9B-D261-9DBCEFCF7D3E}"/>
                </a:ext>
              </a:extLst>
            </p:cNvPr>
            <p:cNvSpPr/>
            <p:nvPr/>
          </p:nvSpPr>
          <p:spPr>
            <a:xfrm rot="10799079" flipH="1">
              <a:off x="2315924" y="1268350"/>
              <a:ext cx="732022" cy="663223"/>
            </a:xfrm>
            <a:prstGeom prst="rightArrow">
              <a:avLst>
                <a:gd name="adj1" fmla="val 60000"/>
                <a:gd name="adj2" fmla="val 50000"/>
              </a:avLst>
            </a:prstGeom>
            <a:grp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4" name="Right Arrow 4">
              <a:extLst>
                <a:ext uri="{FF2B5EF4-FFF2-40B4-BE49-F238E27FC236}">
                  <a16:creationId xmlns:a16="http://schemas.microsoft.com/office/drawing/2014/main" id="{D0FE3F48-E259-418B-C7F9-02A1C9EA26ED}"/>
                </a:ext>
              </a:extLst>
            </p:cNvPr>
            <p:cNvSpPr txBox="1"/>
            <p:nvPr/>
          </p:nvSpPr>
          <p:spPr>
            <a:xfrm rot="21599079">
              <a:off x="2315924" y="1401022"/>
              <a:ext cx="533055" cy="3979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5" name="Rectangle: Rounded Corners 14">
            <a:extLst>
              <a:ext uri="{FF2B5EF4-FFF2-40B4-BE49-F238E27FC236}">
                <a16:creationId xmlns:a16="http://schemas.microsoft.com/office/drawing/2014/main" id="{A1EC6E8C-7EBC-71AE-53FE-61E5A48656E0}"/>
              </a:ext>
            </a:extLst>
          </p:cNvPr>
          <p:cNvSpPr/>
          <p:nvPr/>
        </p:nvSpPr>
        <p:spPr>
          <a:xfrm>
            <a:off x="3923174" y="1799507"/>
            <a:ext cx="1473611" cy="1473611"/>
          </a:xfrm>
          <a:prstGeom prst="roundRect">
            <a:avLst>
              <a:gd name="adj" fmla="val 10000"/>
            </a:avLst>
          </a:prstGeom>
          <a:blipFill rotWithShape="1">
            <a:blip r:embed="rId5"/>
            <a:stretch>
              <a:fillRect/>
            </a:stretch>
          </a:blip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6" name="Group 15">
            <a:extLst>
              <a:ext uri="{FF2B5EF4-FFF2-40B4-BE49-F238E27FC236}">
                <a16:creationId xmlns:a16="http://schemas.microsoft.com/office/drawing/2014/main" id="{4D826887-6C0B-E1E4-0484-47CB0CD156D1}"/>
              </a:ext>
            </a:extLst>
          </p:cNvPr>
          <p:cNvGrpSpPr/>
          <p:nvPr/>
        </p:nvGrpSpPr>
        <p:grpSpPr>
          <a:xfrm>
            <a:off x="5501687" y="2086220"/>
            <a:ext cx="871027" cy="945088"/>
            <a:chOff x="5224120" y="1069394"/>
            <a:chExt cx="871027" cy="945088"/>
          </a:xfrm>
        </p:grpSpPr>
        <p:sp>
          <p:nvSpPr>
            <p:cNvPr id="17" name="Plus 9">
              <a:extLst>
                <a:ext uri="{FF2B5EF4-FFF2-40B4-BE49-F238E27FC236}">
                  <a16:creationId xmlns:a16="http://schemas.microsoft.com/office/drawing/2014/main" id="{D29FA10A-2BFE-E1B7-1086-2C4ECE658BF6}"/>
                </a:ext>
              </a:extLst>
            </p:cNvPr>
            <p:cNvSpPr/>
            <p:nvPr/>
          </p:nvSpPr>
          <p:spPr>
            <a:xfrm rot="21599857">
              <a:off x="5224120" y="1069394"/>
              <a:ext cx="871027" cy="945088"/>
            </a:xfrm>
            <a:prstGeom prst="mathPlus">
              <a:avLst/>
            </a:prstGeom>
            <a:solidFill>
              <a:srgbClr val="F1B01F"/>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8" name="Plus 4">
              <a:extLst>
                <a:ext uri="{FF2B5EF4-FFF2-40B4-BE49-F238E27FC236}">
                  <a16:creationId xmlns:a16="http://schemas.microsoft.com/office/drawing/2014/main" id="{BE00A998-0714-7B90-2AB8-134E6290BA8A}"/>
                </a:ext>
              </a:extLst>
            </p:cNvPr>
            <p:cNvSpPr txBox="1"/>
            <p:nvPr/>
          </p:nvSpPr>
          <p:spPr>
            <a:xfrm rot="21599857">
              <a:off x="5224120" y="1258417"/>
              <a:ext cx="609719" cy="5670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9" name="Rectangle: Rounded Corners 18">
            <a:extLst>
              <a:ext uri="{FF2B5EF4-FFF2-40B4-BE49-F238E27FC236}">
                <a16:creationId xmlns:a16="http://schemas.microsoft.com/office/drawing/2014/main" id="{6BA0F271-1933-1E77-0D73-80350327D9FE}"/>
              </a:ext>
            </a:extLst>
          </p:cNvPr>
          <p:cNvSpPr/>
          <p:nvPr/>
        </p:nvSpPr>
        <p:spPr>
          <a:xfrm>
            <a:off x="6477616" y="1799507"/>
            <a:ext cx="1537748" cy="1480529"/>
          </a:xfrm>
          <a:prstGeom prst="roundRect">
            <a:avLst>
              <a:gd name="adj" fmla="val 10000"/>
            </a:avLst>
          </a:prstGeom>
          <a:blipFill rotWithShape="1">
            <a:blip r:embed="rId6"/>
            <a:stretch>
              <a:fillRect/>
            </a:stretch>
          </a:blip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20" name="Group 19">
            <a:extLst>
              <a:ext uri="{FF2B5EF4-FFF2-40B4-BE49-F238E27FC236}">
                <a16:creationId xmlns:a16="http://schemas.microsoft.com/office/drawing/2014/main" id="{9E8D00CD-3DCB-617C-B002-D4B7C0C7528E}"/>
              </a:ext>
            </a:extLst>
          </p:cNvPr>
          <p:cNvGrpSpPr/>
          <p:nvPr/>
        </p:nvGrpSpPr>
        <p:grpSpPr>
          <a:xfrm>
            <a:off x="8141370" y="2086220"/>
            <a:ext cx="871027" cy="945088"/>
            <a:chOff x="5224120" y="1069394"/>
            <a:chExt cx="871027" cy="945088"/>
          </a:xfrm>
        </p:grpSpPr>
        <p:sp>
          <p:nvSpPr>
            <p:cNvPr id="21" name="Plus 9">
              <a:extLst>
                <a:ext uri="{FF2B5EF4-FFF2-40B4-BE49-F238E27FC236}">
                  <a16:creationId xmlns:a16="http://schemas.microsoft.com/office/drawing/2014/main" id="{E32F7D15-608B-C8DB-1DB7-41A4378CE737}"/>
                </a:ext>
              </a:extLst>
            </p:cNvPr>
            <p:cNvSpPr/>
            <p:nvPr/>
          </p:nvSpPr>
          <p:spPr>
            <a:xfrm rot="21599857">
              <a:off x="5224120" y="1069394"/>
              <a:ext cx="871027" cy="945088"/>
            </a:xfrm>
            <a:prstGeom prst="mathPlus">
              <a:avLst/>
            </a:prstGeom>
            <a:solidFill>
              <a:srgbClr val="F1B01F"/>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2" name="Plus 4">
              <a:extLst>
                <a:ext uri="{FF2B5EF4-FFF2-40B4-BE49-F238E27FC236}">
                  <a16:creationId xmlns:a16="http://schemas.microsoft.com/office/drawing/2014/main" id="{5384FA9D-77CC-B0A8-29A8-008DEDDB3F9B}"/>
                </a:ext>
              </a:extLst>
            </p:cNvPr>
            <p:cNvSpPr txBox="1"/>
            <p:nvPr/>
          </p:nvSpPr>
          <p:spPr>
            <a:xfrm rot="21599857">
              <a:off x="5224120" y="1258417"/>
              <a:ext cx="609719" cy="5670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22C91A02-00DB-805D-7B4C-82ED010FE2DB}"/>
              </a:ext>
            </a:extLst>
          </p:cNvPr>
          <p:cNvGrpSpPr/>
          <p:nvPr/>
        </p:nvGrpSpPr>
        <p:grpSpPr>
          <a:xfrm>
            <a:off x="8904856" y="1603553"/>
            <a:ext cx="1847088" cy="1847088"/>
            <a:chOff x="9583003" y="1940257"/>
            <a:chExt cx="1978925" cy="2019868"/>
          </a:xfrm>
        </p:grpSpPr>
        <p:sp>
          <p:nvSpPr>
            <p:cNvPr id="24" name="Rounded Rectangle 27">
              <a:extLst>
                <a:ext uri="{FF2B5EF4-FFF2-40B4-BE49-F238E27FC236}">
                  <a16:creationId xmlns:a16="http://schemas.microsoft.com/office/drawing/2014/main" id="{71C4B8B2-DE7E-1675-EC7A-E7E7AC09E621}"/>
                </a:ext>
              </a:extLst>
            </p:cNvPr>
            <p:cNvSpPr/>
            <p:nvPr/>
          </p:nvSpPr>
          <p:spPr bwMode="auto">
            <a:xfrm>
              <a:off x="9583003" y="1940257"/>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25" name="Picture 24">
              <a:extLst>
                <a:ext uri="{FF2B5EF4-FFF2-40B4-BE49-F238E27FC236}">
                  <a16:creationId xmlns:a16="http://schemas.microsoft.com/office/drawing/2014/main" id="{94E73837-B71E-01C5-EA92-A9C971D2A3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8647" y="2181881"/>
              <a:ext cx="1627635" cy="1652019"/>
            </a:xfrm>
            <a:prstGeom prst="rect">
              <a:avLst/>
            </a:prstGeom>
            <a:ln>
              <a:noFill/>
            </a:ln>
          </p:spPr>
        </p:pic>
      </p:grpSp>
      <p:grpSp>
        <p:nvGrpSpPr>
          <p:cNvPr id="26" name="Group 25">
            <a:extLst>
              <a:ext uri="{FF2B5EF4-FFF2-40B4-BE49-F238E27FC236}">
                <a16:creationId xmlns:a16="http://schemas.microsoft.com/office/drawing/2014/main" id="{F965C94A-9459-6E41-4A25-33354B4C1809}"/>
              </a:ext>
            </a:extLst>
          </p:cNvPr>
          <p:cNvGrpSpPr/>
          <p:nvPr/>
        </p:nvGrpSpPr>
        <p:grpSpPr>
          <a:xfrm>
            <a:off x="997200" y="3674630"/>
            <a:ext cx="2128082" cy="2387387"/>
            <a:chOff x="926798" y="3670525"/>
            <a:chExt cx="2128082" cy="2387387"/>
          </a:xfrm>
        </p:grpSpPr>
        <p:sp>
          <p:nvSpPr>
            <p:cNvPr id="27" name="Rectangle: Rounded Corners 26">
              <a:extLst>
                <a:ext uri="{FF2B5EF4-FFF2-40B4-BE49-F238E27FC236}">
                  <a16:creationId xmlns:a16="http://schemas.microsoft.com/office/drawing/2014/main" id="{12FEAA2E-8C1E-B4AD-67CC-DCF926862849}"/>
                </a:ext>
              </a:extLst>
            </p:cNvPr>
            <p:cNvSpPr/>
            <p:nvPr/>
          </p:nvSpPr>
          <p:spPr>
            <a:xfrm>
              <a:off x="926798" y="3670525"/>
              <a:ext cx="2128082" cy="2387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93D9786-1DFC-983F-0789-B1B573D53FE6}"/>
                </a:ext>
              </a:extLst>
            </p:cNvPr>
            <p:cNvSpPr txBox="1"/>
            <p:nvPr/>
          </p:nvSpPr>
          <p:spPr>
            <a:xfrm>
              <a:off x="1099638" y="3857791"/>
              <a:ext cx="1831749" cy="1077218"/>
            </a:xfrm>
            <a:prstGeom prst="rect">
              <a:avLst/>
            </a:prstGeom>
            <a:noFill/>
          </p:spPr>
          <p:txBody>
            <a:bodyPr wrap="square" rtlCol="0">
              <a:spAutoFit/>
            </a:bodyPr>
            <a:lstStyle/>
            <a:p>
              <a:pPr marL="164592" lvl="0" indent="-164592" algn="l">
                <a:buFont typeface="Arial" panose="020B0604020202020204" pitchFamily="34" charset="0"/>
                <a:buChar char="•"/>
              </a:pPr>
              <a:r>
                <a:rPr lang="en-US" sz="1600" dirty="0">
                  <a:solidFill>
                    <a:srgbClr val="262626"/>
                  </a:solidFill>
                  <a:latin typeface="Arial" panose="020B0604020202020204" pitchFamily="34" charset="0"/>
                  <a:cs typeface="Arial" panose="020B0604020202020204" pitchFamily="34" charset="0"/>
                </a:rPr>
                <a:t>Link to your FMCSA Portal account (optional)</a:t>
              </a:r>
            </a:p>
          </p:txBody>
        </p:sp>
      </p:grpSp>
      <p:grpSp>
        <p:nvGrpSpPr>
          <p:cNvPr id="29" name="Group 28">
            <a:extLst>
              <a:ext uri="{FF2B5EF4-FFF2-40B4-BE49-F238E27FC236}">
                <a16:creationId xmlns:a16="http://schemas.microsoft.com/office/drawing/2014/main" id="{A3692164-3CD9-F866-291A-2132633784A0}"/>
              </a:ext>
            </a:extLst>
          </p:cNvPr>
          <p:cNvGrpSpPr/>
          <p:nvPr/>
        </p:nvGrpSpPr>
        <p:grpSpPr>
          <a:xfrm>
            <a:off x="3610570" y="3675091"/>
            <a:ext cx="2099323" cy="2407154"/>
            <a:chOff x="3252038" y="3650758"/>
            <a:chExt cx="2099323" cy="2407154"/>
          </a:xfrm>
        </p:grpSpPr>
        <p:sp>
          <p:nvSpPr>
            <p:cNvPr id="30" name="Rectangle: Rounded Corners 29">
              <a:extLst>
                <a:ext uri="{FF2B5EF4-FFF2-40B4-BE49-F238E27FC236}">
                  <a16:creationId xmlns:a16="http://schemas.microsoft.com/office/drawing/2014/main" id="{D838B45F-3CAE-8EEA-6EA5-36969559AAEE}"/>
                </a:ext>
              </a:extLst>
            </p:cNvPr>
            <p:cNvSpPr/>
            <p:nvPr/>
          </p:nvSpPr>
          <p:spPr>
            <a:xfrm>
              <a:off x="3252038" y="3650758"/>
              <a:ext cx="2099323" cy="2407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F54D07C-DDFB-80EF-F2C7-86458925608C}"/>
                </a:ext>
              </a:extLst>
            </p:cNvPr>
            <p:cNvSpPr txBox="1"/>
            <p:nvPr/>
          </p:nvSpPr>
          <p:spPr>
            <a:xfrm>
              <a:off x="3360043" y="3814532"/>
              <a:ext cx="1887286" cy="2062103"/>
            </a:xfrm>
            <a:prstGeom prst="rect">
              <a:avLst/>
            </a:prstGeom>
            <a:noFill/>
          </p:spPr>
          <p:txBody>
            <a:bodyPr wrap="square" lIns="91440" tIns="45720" rIns="91440" bIns="45720" rtlCol="0" anchor="t">
              <a:spAutoFit/>
            </a:bodyPr>
            <a:lstStyle/>
            <a:p>
              <a:pPr marL="164592" lvl="0" indent="-164592" algn="l">
                <a:buFont typeface="Arial" panose="020B0604020202020204" pitchFamily="34" charset="0"/>
                <a:buChar char="•"/>
              </a:pPr>
              <a:r>
                <a:rPr lang="en-US" sz="1600" dirty="0">
                  <a:solidFill>
                    <a:srgbClr val="262626"/>
                  </a:solidFill>
                  <a:latin typeface="Arial" panose="020B0604020202020204" pitchFamily="34" charset="0"/>
                  <a:cs typeface="Arial" panose="020B0604020202020204" pitchFamily="34" charset="0"/>
                </a:rPr>
                <a:t>Report CDL driver drug and alcohol program violations</a:t>
              </a:r>
              <a:endParaRPr lang="en-US" sz="1600" b="0" i="1" dirty="0">
                <a:solidFill>
                  <a:srgbClr val="262626"/>
                </a:solidFill>
                <a:latin typeface="Arial" panose="020B0604020202020204" pitchFamily="34" charset="0"/>
                <a:cs typeface="Arial" panose="020B0604020202020204" pitchFamily="34" charset="0"/>
              </a:endParaRPr>
            </a:p>
            <a:p>
              <a:pPr marL="164592" indent="-164592">
                <a:buFont typeface="Arial" panose="020B0604020202020204" pitchFamily="34" charset="0"/>
                <a:buChar char="•"/>
              </a:pPr>
              <a:r>
                <a:rPr lang="en-US" sz="1600" b="0" i="0" dirty="0">
                  <a:solidFill>
                    <a:srgbClr val="262626"/>
                  </a:solidFill>
                  <a:latin typeface="Arial"/>
                  <a:cs typeface="Arial"/>
                </a:rPr>
                <a:t>Positive </a:t>
              </a:r>
              <a:r>
                <a:rPr lang="en-US" sz="1600" dirty="0">
                  <a:solidFill>
                    <a:srgbClr val="262626"/>
                  </a:solidFill>
                  <a:latin typeface="Arial"/>
                  <a:cs typeface="Arial"/>
                </a:rPr>
                <a:t>alcohol tests</a:t>
              </a:r>
              <a:r>
                <a:rPr lang="en-US" sz="1600" b="0" i="0" dirty="0">
                  <a:solidFill>
                    <a:srgbClr val="262626"/>
                  </a:solidFill>
                  <a:latin typeface="Arial"/>
                  <a:cs typeface="Arial"/>
                </a:rPr>
                <a:t>, test refusals, actual knowledge</a:t>
              </a:r>
            </a:p>
          </p:txBody>
        </p:sp>
      </p:grpSp>
      <p:sp>
        <p:nvSpPr>
          <p:cNvPr id="32" name="Rounded Rectangle 4">
            <a:extLst>
              <a:ext uri="{FF2B5EF4-FFF2-40B4-BE49-F238E27FC236}">
                <a16:creationId xmlns:a16="http://schemas.microsoft.com/office/drawing/2014/main" id="{E42D00A5-E788-1B65-64A6-741C432FDBF9}"/>
              </a:ext>
            </a:extLst>
          </p:cNvPr>
          <p:cNvSpPr txBox="1"/>
          <p:nvPr/>
        </p:nvSpPr>
        <p:spPr>
          <a:xfrm>
            <a:off x="1232458" y="3254476"/>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rPr>
              <a:t>Register</a:t>
            </a:r>
          </a:p>
        </p:txBody>
      </p:sp>
      <p:sp>
        <p:nvSpPr>
          <p:cNvPr id="33" name="Rounded Rectangle 4">
            <a:extLst>
              <a:ext uri="{FF2B5EF4-FFF2-40B4-BE49-F238E27FC236}">
                <a16:creationId xmlns:a16="http://schemas.microsoft.com/office/drawing/2014/main" id="{100FE39C-1C1E-6B7F-6690-C65F5FAFBB5E}"/>
              </a:ext>
            </a:extLst>
          </p:cNvPr>
          <p:cNvSpPr txBox="1"/>
          <p:nvPr/>
        </p:nvSpPr>
        <p:spPr>
          <a:xfrm>
            <a:off x="3877750" y="3245752"/>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Record</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CC89FEC2-9F84-0026-B8C9-0E34CE68FF22}"/>
              </a:ext>
            </a:extLst>
          </p:cNvPr>
          <p:cNvGrpSpPr/>
          <p:nvPr/>
        </p:nvGrpSpPr>
        <p:grpSpPr>
          <a:xfrm>
            <a:off x="6199154" y="3674942"/>
            <a:ext cx="2099323" cy="2417747"/>
            <a:chOff x="5613216" y="3640165"/>
            <a:chExt cx="2099323" cy="2417747"/>
          </a:xfrm>
        </p:grpSpPr>
        <p:sp>
          <p:nvSpPr>
            <p:cNvPr id="35" name="Rectangle: Rounded Corners 34">
              <a:extLst>
                <a:ext uri="{FF2B5EF4-FFF2-40B4-BE49-F238E27FC236}">
                  <a16:creationId xmlns:a16="http://schemas.microsoft.com/office/drawing/2014/main" id="{39711030-5181-5EA7-69B9-51FB3B08EBCE}"/>
                </a:ext>
              </a:extLst>
            </p:cNvPr>
            <p:cNvSpPr/>
            <p:nvPr/>
          </p:nvSpPr>
          <p:spPr>
            <a:xfrm>
              <a:off x="5613216" y="3640165"/>
              <a:ext cx="2099323" cy="24177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0FFD25E-55F9-ECE2-0D17-463EB235D6CD}"/>
                </a:ext>
              </a:extLst>
            </p:cNvPr>
            <p:cNvSpPr txBox="1"/>
            <p:nvPr/>
          </p:nvSpPr>
          <p:spPr>
            <a:xfrm>
              <a:off x="5740522" y="3834108"/>
              <a:ext cx="1863926" cy="1569660"/>
            </a:xfrm>
            <a:prstGeom prst="rect">
              <a:avLst/>
            </a:prstGeom>
            <a:noFill/>
          </p:spPr>
          <p:txBody>
            <a:bodyPr wrap="square" rtlCol="0">
              <a:spAutoFit/>
            </a:bodyPr>
            <a:lstStyle/>
            <a:p>
              <a:pPr marL="164592" lvl="0" indent="-164592" algn="l">
                <a:buFont typeface="Arial" panose="020B0604020202020204" pitchFamily="34" charset="0"/>
                <a:buChar char="•"/>
              </a:pPr>
              <a:r>
                <a:rPr lang="en-US" sz="1600" dirty="0">
                  <a:solidFill>
                    <a:srgbClr val="262626"/>
                  </a:solidFill>
                  <a:latin typeface="Arial" panose="020B0604020202020204" pitchFamily="34" charset="0"/>
                  <a:cs typeface="Arial" panose="020B0604020202020204" pitchFamily="34" charset="0"/>
                </a:rPr>
                <a:t>Check if driver </a:t>
              </a:r>
              <a:br>
                <a:rPr lang="en-US" sz="1600" dirty="0">
                  <a:solidFill>
                    <a:srgbClr val="262626"/>
                  </a:solidFill>
                  <a:latin typeface="Arial" panose="020B0604020202020204" pitchFamily="34" charset="0"/>
                  <a:cs typeface="Arial" panose="020B0604020202020204" pitchFamily="34" charset="0"/>
                </a:rPr>
              </a:br>
              <a:r>
                <a:rPr lang="en-US" sz="1600" dirty="0">
                  <a:solidFill>
                    <a:srgbClr val="262626"/>
                  </a:solidFill>
                  <a:latin typeface="Arial" panose="020B0604020202020204" pitchFamily="34" charset="0"/>
                  <a:cs typeface="Arial" panose="020B0604020202020204" pitchFamily="34" charset="0"/>
                </a:rPr>
                <a:t>is prohibited from operating a CMV</a:t>
              </a:r>
            </a:p>
            <a:p>
              <a:pPr marL="164592" lvl="0" indent="-164592" algn="l">
                <a:buFont typeface="Arial" panose="020B0604020202020204" pitchFamily="34" charset="0"/>
                <a:buChar char="•"/>
              </a:pPr>
              <a:r>
                <a:rPr lang="en-US" sz="1600" dirty="0">
                  <a:solidFill>
                    <a:srgbClr val="262626"/>
                  </a:solidFill>
                  <a:latin typeface="Arial" panose="020B0604020202020204" pitchFamily="34" charset="0"/>
                  <a:cs typeface="Arial" panose="020B0604020202020204" pitchFamily="34" charset="0"/>
                </a:rPr>
                <a:t>Pre-employment and annual</a:t>
              </a:r>
            </a:p>
          </p:txBody>
        </p:sp>
      </p:grpSp>
      <p:sp>
        <p:nvSpPr>
          <p:cNvPr id="37" name="Rounded Rectangle 4">
            <a:extLst>
              <a:ext uri="{FF2B5EF4-FFF2-40B4-BE49-F238E27FC236}">
                <a16:creationId xmlns:a16="http://schemas.microsoft.com/office/drawing/2014/main" id="{2091AD70-9A09-DFF2-9EE4-4AA6B994643E}"/>
              </a:ext>
            </a:extLst>
          </p:cNvPr>
          <p:cNvSpPr txBox="1"/>
          <p:nvPr/>
        </p:nvSpPr>
        <p:spPr>
          <a:xfrm>
            <a:off x="6476193" y="3245751"/>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Query</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2D58CB3A-F748-21C9-8378-E1EBBD365945}"/>
              </a:ext>
            </a:extLst>
          </p:cNvPr>
          <p:cNvGrpSpPr/>
          <p:nvPr/>
        </p:nvGrpSpPr>
        <p:grpSpPr>
          <a:xfrm>
            <a:off x="8783765" y="3722236"/>
            <a:ext cx="2099323" cy="2370453"/>
            <a:chOff x="8543638" y="3581492"/>
            <a:chExt cx="2099323" cy="2370453"/>
          </a:xfrm>
        </p:grpSpPr>
        <p:sp>
          <p:nvSpPr>
            <p:cNvPr id="39" name="Rectangle: Rounded Corners 38">
              <a:extLst>
                <a:ext uri="{FF2B5EF4-FFF2-40B4-BE49-F238E27FC236}">
                  <a16:creationId xmlns:a16="http://schemas.microsoft.com/office/drawing/2014/main" id="{07E4A1D8-F7B4-4A23-428C-E97A08674662}"/>
                </a:ext>
              </a:extLst>
            </p:cNvPr>
            <p:cNvSpPr/>
            <p:nvPr/>
          </p:nvSpPr>
          <p:spPr>
            <a:xfrm>
              <a:off x="8543638" y="3581492"/>
              <a:ext cx="2099323" cy="23704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B5DED1D-2806-574F-8960-4D3E9B648BCD}"/>
                </a:ext>
              </a:extLst>
            </p:cNvPr>
            <p:cNvSpPr txBox="1"/>
            <p:nvPr/>
          </p:nvSpPr>
          <p:spPr>
            <a:xfrm>
              <a:off x="8664729" y="3706872"/>
              <a:ext cx="1915521" cy="2062103"/>
            </a:xfrm>
            <a:prstGeom prst="rect">
              <a:avLst/>
            </a:prstGeom>
            <a:noFill/>
          </p:spPr>
          <p:txBody>
            <a:bodyPr wrap="square" rtlCol="0">
              <a:spAutoFit/>
            </a:bodyPr>
            <a:lstStyle/>
            <a:p>
              <a:pPr marL="164592" lvl="0" indent="-164592" algn="l">
                <a:buFont typeface="Arial" panose="020B0604020202020204" pitchFamily="34" charset="0"/>
                <a:buChar char="•"/>
              </a:pPr>
              <a:r>
                <a:rPr lang="en-US" sz="1600" dirty="0">
                  <a:solidFill>
                    <a:srgbClr val="262626"/>
                  </a:solidFill>
                  <a:latin typeface="Arial" panose="020B0604020202020204" pitchFamily="34" charset="0"/>
                  <a:cs typeface="Arial" panose="020B0604020202020204" pitchFamily="34" charset="0"/>
                </a:rPr>
                <a:t>Designate a C/TPA (optional)</a:t>
              </a:r>
            </a:p>
            <a:p>
              <a:pPr marL="164592" lvl="0" indent="-164592" algn="l">
                <a:buFont typeface="Arial" panose="020B0604020202020204" pitchFamily="34" charset="0"/>
                <a:buChar char="•"/>
              </a:pPr>
              <a:r>
                <a:rPr lang="en-US" sz="1600" dirty="0">
                  <a:solidFill>
                    <a:srgbClr val="262626"/>
                  </a:solidFill>
                  <a:latin typeface="Arial" panose="020B0604020202020204" pitchFamily="34" charset="0"/>
                  <a:cs typeface="Arial" panose="020B0604020202020204" pitchFamily="34" charset="0"/>
                </a:rPr>
                <a:t>C/TPA may conduct queries, report violations and RTD information on your behalf</a:t>
              </a:r>
            </a:p>
          </p:txBody>
        </p:sp>
      </p:grpSp>
      <p:sp>
        <p:nvSpPr>
          <p:cNvPr id="41" name="Rounded Rectangle 4">
            <a:extLst>
              <a:ext uri="{FF2B5EF4-FFF2-40B4-BE49-F238E27FC236}">
                <a16:creationId xmlns:a16="http://schemas.microsoft.com/office/drawing/2014/main" id="{8B4C93D6-8496-9B33-45A0-C86E525FBCCC}"/>
              </a:ext>
            </a:extLst>
          </p:cNvPr>
          <p:cNvSpPr txBox="1"/>
          <p:nvPr/>
        </p:nvSpPr>
        <p:spPr>
          <a:xfrm>
            <a:off x="9046170" y="3289766"/>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b="1" dirty="0">
                <a:solidFill>
                  <a:srgbClr val="262626"/>
                </a:solidFill>
                <a:latin typeface="Arial" panose="020B0604020202020204"/>
              </a:rPr>
              <a:t>Designate</a:t>
            </a:r>
            <a:endPar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03610301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MRO and SAP Requirements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13</a:t>
            </a:fld>
            <a:endParaRPr lang="en-US"/>
          </a:p>
        </p:txBody>
      </p:sp>
      <p:sp>
        <p:nvSpPr>
          <p:cNvPr id="9" name="Rectangle 8">
            <a:extLst>
              <a:ext uri="{FF2B5EF4-FFF2-40B4-BE49-F238E27FC236}">
                <a16:creationId xmlns:a16="http://schemas.microsoft.com/office/drawing/2014/main" id="{813F60C7-BB7A-C97E-1579-9B36AD5222E6}"/>
              </a:ext>
            </a:extLst>
          </p:cNvPr>
          <p:cNvSpPr/>
          <p:nvPr/>
        </p:nvSpPr>
        <p:spPr bwMode="auto">
          <a:xfrm>
            <a:off x="655029" y="1519033"/>
            <a:ext cx="10655220" cy="5079721"/>
          </a:xfrm>
          <a:prstGeom prst="rect">
            <a:avLst/>
          </a:prstGeom>
          <a:solidFill>
            <a:srgbClr val="B3C3D3">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grpSp>
        <p:nvGrpSpPr>
          <p:cNvPr id="10" name="Group 9">
            <a:extLst>
              <a:ext uri="{FF2B5EF4-FFF2-40B4-BE49-F238E27FC236}">
                <a16:creationId xmlns:a16="http://schemas.microsoft.com/office/drawing/2014/main" id="{9997FE4F-4DD7-0E00-63C0-C0247B710658}"/>
              </a:ext>
            </a:extLst>
          </p:cNvPr>
          <p:cNvGrpSpPr/>
          <p:nvPr/>
        </p:nvGrpSpPr>
        <p:grpSpPr>
          <a:xfrm>
            <a:off x="3291145" y="1427699"/>
            <a:ext cx="1847088" cy="1847088"/>
            <a:chOff x="586854" y="1965278"/>
            <a:chExt cx="1978925" cy="2019868"/>
          </a:xfrm>
        </p:grpSpPr>
        <p:sp>
          <p:nvSpPr>
            <p:cNvPr id="11" name="Rounded Rectangle 39">
              <a:extLst>
                <a:ext uri="{FF2B5EF4-FFF2-40B4-BE49-F238E27FC236}">
                  <a16:creationId xmlns:a16="http://schemas.microsoft.com/office/drawing/2014/main" id="{6F8D7CB8-E88E-2B82-2397-142389972EEA}"/>
                </a:ext>
              </a:extLst>
            </p:cNvPr>
            <p:cNvSpPr/>
            <p:nvPr/>
          </p:nvSpPr>
          <p:spPr bwMode="auto">
            <a:xfrm>
              <a:off x="586854" y="1965278"/>
              <a:ext cx="1978925" cy="2019868"/>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pic>
          <p:nvPicPr>
            <p:cNvPr id="12" name="Picture 11">
              <a:extLst>
                <a:ext uri="{FF2B5EF4-FFF2-40B4-BE49-F238E27FC236}">
                  <a16:creationId xmlns:a16="http://schemas.microsoft.com/office/drawing/2014/main" id="{31A5E2FE-1FDC-2478-3F59-23E97082C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26" y="2163530"/>
              <a:ext cx="1627635" cy="1652019"/>
            </a:xfrm>
            <a:prstGeom prst="rect">
              <a:avLst/>
            </a:prstGeom>
            <a:ln>
              <a:noFill/>
            </a:ln>
          </p:spPr>
        </p:pic>
      </p:grpSp>
      <p:sp>
        <p:nvSpPr>
          <p:cNvPr id="13" name="Rounded Rectangle 4">
            <a:extLst>
              <a:ext uri="{FF2B5EF4-FFF2-40B4-BE49-F238E27FC236}">
                <a16:creationId xmlns:a16="http://schemas.microsoft.com/office/drawing/2014/main" id="{2CC077DE-9B4C-39FF-449A-397BE4485ADD}"/>
              </a:ext>
            </a:extLst>
          </p:cNvPr>
          <p:cNvSpPr txBox="1"/>
          <p:nvPr/>
        </p:nvSpPr>
        <p:spPr>
          <a:xfrm>
            <a:off x="3419821" y="3064943"/>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rPr>
              <a:t>Register</a:t>
            </a:r>
          </a:p>
        </p:txBody>
      </p:sp>
      <p:sp>
        <p:nvSpPr>
          <p:cNvPr id="14" name="Content Placeholder 2">
            <a:extLst>
              <a:ext uri="{FF2B5EF4-FFF2-40B4-BE49-F238E27FC236}">
                <a16:creationId xmlns:a16="http://schemas.microsoft.com/office/drawing/2014/main" id="{C432EC3D-9CD3-8BD7-D0B5-C66F93B8B242}"/>
              </a:ext>
            </a:extLst>
          </p:cNvPr>
          <p:cNvSpPr>
            <a:spLocks noGrp="1"/>
          </p:cNvSpPr>
          <p:nvPr>
            <p:ph idx="1"/>
          </p:nvPr>
        </p:nvSpPr>
        <p:spPr>
          <a:xfrm>
            <a:off x="524114" y="3790603"/>
            <a:ext cx="1465609" cy="544066"/>
          </a:xfrm>
        </p:spPr>
        <p:txBody>
          <a:bodyPr/>
          <a:lstStyle/>
          <a:p>
            <a:pPr marL="0" indent="0">
              <a:lnSpc>
                <a:spcPct val="100000"/>
              </a:lnSpc>
              <a:spcBef>
                <a:spcPts val="0"/>
              </a:spcBef>
              <a:buNone/>
            </a:pPr>
            <a:r>
              <a:rPr lang="en-US" sz="2800" b="1" dirty="0">
                <a:solidFill>
                  <a:schemeClr val="tx1"/>
                </a:solidFill>
              </a:rPr>
              <a:t>   MRO</a:t>
            </a:r>
          </a:p>
        </p:txBody>
      </p:sp>
      <p:sp>
        <p:nvSpPr>
          <p:cNvPr id="15" name="Content Placeholder 2">
            <a:extLst>
              <a:ext uri="{FF2B5EF4-FFF2-40B4-BE49-F238E27FC236}">
                <a16:creationId xmlns:a16="http://schemas.microsoft.com/office/drawing/2014/main" id="{ED23728D-835B-ED28-A4CB-1BCDCD0FA531}"/>
              </a:ext>
            </a:extLst>
          </p:cNvPr>
          <p:cNvSpPr txBox="1">
            <a:spLocks/>
          </p:cNvSpPr>
          <p:nvPr/>
        </p:nvSpPr>
        <p:spPr>
          <a:xfrm>
            <a:off x="838739" y="5170004"/>
            <a:ext cx="1286779" cy="544066"/>
          </a:xfrm>
          <a:prstGeom prst="rect">
            <a:avLst/>
          </a:prstGeom>
        </p:spPr>
        <p:txBody>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Wingdings" pitchFamily="2" charset="2"/>
              <a:buNone/>
              <a:tabLst/>
              <a:defRPr/>
            </a:pPr>
            <a:r>
              <a:rPr kumimoji="0" lang="en-US" sz="2800" b="1" i="0"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rPr>
              <a:t>SAP</a:t>
            </a:r>
          </a:p>
        </p:txBody>
      </p:sp>
      <p:grpSp>
        <p:nvGrpSpPr>
          <p:cNvPr id="16" name="Group 15">
            <a:extLst>
              <a:ext uri="{FF2B5EF4-FFF2-40B4-BE49-F238E27FC236}">
                <a16:creationId xmlns:a16="http://schemas.microsoft.com/office/drawing/2014/main" id="{E4DACC91-96AA-0F5B-2781-FC0F6A0E9B5E}"/>
              </a:ext>
            </a:extLst>
          </p:cNvPr>
          <p:cNvGrpSpPr/>
          <p:nvPr/>
        </p:nvGrpSpPr>
        <p:grpSpPr>
          <a:xfrm>
            <a:off x="6010328" y="2086031"/>
            <a:ext cx="1326945" cy="553341"/>
            <a:chOff x="2315924" y="1268350"/>
            <a:chExt cx="732022" cy="663223"/>
          </a:xfrm>
          <a:solidFill>
            <a:srgbClr val="F1B01F"/>
          </a:solidFill>
        </p:grpSpPr>
        <p:sp>
          <p:nvSpPr>
            <p:cNvPr id="17" name="Right Arrow 29">
              <a:extLst>
                <a:ext uri="{FF2B5EF4-FFF2-40B4-BE49-F238E27FC236}">
                  <a16:creationId xmlns:a16="http://schemas.microsoft.com/office/drawing/2014/main" id="{52C20FD4-878F-3DBB-3038-9BD97F3DF8C2}"/>
                </a:ext>
              </a:extLst>
            </p:cNvPr>
            <p:cNvSpPr/>
            <p:nvPr/>
          </p:nvSpPr>
          <p:spPr>
            <a:xfrm rot="10799079" flipH="1">
              <a:off x="2315924" y="1268350"/>
              <a:ext cx="732022" cy="663223"/>
            </a:xfrm>
            <a:prstGeom prst="rightArrow">
              <a:avLst>
                <a:gd name="adj1" fmla="val 60000"/>
                <a:gd name="adj2" fmla="val 50000"/>
              </a:avLst>
            </a:prstGeom>
            <a:grp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18" name="Right Arrow 4">
              <a:extLst>
                <a:ext uri="{FF2B5EF4-FFF2-40B4-BE49-F238E27FC236}">
                  <a16:creationId xmlns:a16="http://schemas.microsoft.com/office/drawing/2014/main" id="{9BC757BD-9647-1742-20F8-E4313F6B3CEF}"/>
                </a:ext>
              </a:extLst>
            </p:cNvPr>
            <p:cNvSpPr txBox="1"/>
            <p:nvPr/>
          </p:nvSpPr>
          <p:spPr>
            <a:xfrm rot="21599079">
              <a:off x="2315924" y="1401022"/>
              <a:ext cx="533055" cy="3979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9" name="Rounded Rectangle 31">
            <a:extLst>
              <a:ext uri="{FF2B5EF4-FFF2-40B4-BE49-F238E27FC236}">
                <a16:creationId xmlns:a16="http://schemas.microsoft.com/office/drawing/2014/main" id="{EA8D0245-F99E-EBB3-2921-C8456378A6F1}"/>
              </a:ext>
            </a:extLst>
          </p:cNvPr>
          <p:cNvSpPr/>
          <p:nvPr/>
        </p:nvSpPr>
        <p:spPr>
          <a:xfrm>
            <a:off x="8209369" y="1598783"/>
            <a:ext cx="1564461" cy="1527839"/>
          </a:xfrm>
          <a:prstGeom prst="roundRect">
            <a:avLst>
              <a:gd name="adj" fmla="val 10000"/>
            </a:avLst>
          </a:prstGeom>
          <a:blipFill rotWithShape="1">
            <a:blip r:embed="rId5"/>
            <a:stretch>
              <a:fillRect/>
            </a:stretch>
          </a:blipFill>
          <a:ln>
            <a:no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0" name="Rounded Rectangle 4">
            <a:extLst>
              <a:ext uri="{FF2B5EF4-FFF2-40B4-BE49-F238E27FC236}">
                <a16:creationId xmlns:a16="http://schemas.microsoft.com/office/drawing/2014/main" id="{713A5931-2E6B-87B7-3933-78F08C4758C2}"/>
              </a:ext>
            </a:extLst>
          </p:cNvPr>
          <p:cNvSpPr txBox="1"/>
          <p:nvPr/>
        </p:nvSpPr>
        <p:spPr>
          <a:xfrm>
            <a:off x="8236452" y="3084407"/>
            <a:ext cx="1564461" cy="380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rgbClr val="262626"/>
                </a:solidFill>
                <a:effectLst/>
                <a:uLnTx/>
                <a:uFillTx/>
                <a:latin typeface="Arial" panose="020B0604020202020204"/>
                <a:ea typeface="+mn-ea"/>
                <a:cs typeface="+mn-cs"/>
              </a:rPr>
              <a:t>Report</a:t>
            </a:r>
          </a:p>
        </p:txBody>
      </p:sp>
      <p:grpSp>
        <p:nvGrpSpPr>
          <p:cNvPr id="21" name="Group 20">
            <a:extLst>
              <a:ext uri="{FF2B5EF4-FFF2-40B4-BE49-F238E27FC236}">
                <a16:creationId xmlns:a16="http://schemas.microsoft.com/office/drawing/2014/main" id="{4CDC21C4-8673-09A9-F083-14FA6E333F6A}"/>
              </a:ext>
            </a:extLst>
          </p:cNvPr>
          <p:cNvGrpSpPr/>
          <p:nvPr/>
        </p:nvGrpSpPr>
        <p:grpSpPr>
          <a:xfrm>
            <a:off x="2168200" y="3664567"/>
            <a:ext cx="4144216" cy="805335"/>
            <a:chOff x="278567" y="2391145"/>
            <a:chExt cx="2769878" cy="2159612"/>
          </a:xfrm>
        </p:grpSpPr>
        <p:sp>
          <p:nvSpPr>
            <p:cNvPr id="22" name="Rounded Rectangle 19">
              <a:extLst>
                <a:ext uri="{FF2B5EF4-FFF2-40B4-BE49-F238E27FC236}">
                  <a16:creationId xmlns:a16="http://schemas.microsoft.com/office/drawing/2014/main" id="{D3F7DBCA-FF86-1382-2FD1-492AC2999F8B}"/>
                </a:ext>
              </a:extLst>
            </p:cNvPr>
            <p:cNvSpPr/>
            <p:nvPr/>
          </p:nvSpPr>
          <p:spPr>
            <a:xfrm>
              <a:off x="278567" y="2391145"/>
              <a:ext cx="2769878" cy="2159612"/>
            </a:xfrm>
            <a:prstGeom prst="roundRect">
              <a:avLst>
                <a:gd name="adj" fmla="val 10000"/>
              </a:avLst>
            </a:prstGeom>
            <a:solidFill>
              <a:schemeClr val="bg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Rounded Rectangle 4">
              <a:extLst>
                <a:ext uri="{FF2B5EF4-FFF2-40B4-BE49-F238E27FC236}">
                  <a16:creationId xmlns:a16="http://schemas.microsoft.com/office/drawing/2014/main" id="{858766D2-4E0A-6394-1622-31D74AA2EF80}"/>
                </a:ext>
              </a:extLst>
            </p:cNvPr>
            <p:cNvSpPr txBox="1"/>
            <p:nvPr/>
          </p:nvSpPr>
          <p:spPr>
            <a:xfrm>
              <a:off x="341820" y="2454398"/>
              <a:ext cx="2643372" cy="2033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Self-certify you meet all MRO qualifications per §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hlinkClick r:id="rId6"/>
                </a:rPr>
                <a:t>40.121</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FB8868B8-8237-2644-97E6-7F5CF5D98569}"/>
              </a:ext>
            </a:extLst>
          </p:cNvPr>
          <p:cNvGrpSpPr/>
          <p:nvPr/>
        </p:nvGrpSpPr>
        <p:grpSpPr>
          <a:xfrm>
            <a:off x="2177008" y="4778840"/>
            <a:ext cx="4126600" cy="1326396"/>
            <a:chOff x="278567" y="2391145"/>
            <a:chExt cx="2769878" cy="2159612"/>
          </a:xfrm>
        </p:grpSpPr>
        <p:sp>
          <p:nvSpPr>
            <p:cNvPr id="25" name="Rounded Rectangle 22">
              <a:extLst>
                <a:ext uri="{FF2B5EF4-FFF2-40B4-BE49-F238E27FC236}">
                  <a16:creationId xmlns:a16="http://schemas.microsoft.com/office/drawing/2014/main" id="{C9AEEE54-AE7A-D3C3-DB5E-292F3877D321}"/>
                </a:ext>
              </a:extLst>
            </p:cNvPr>
            <p:cNvSpPr/>
            <p:nvPr/>
          </p:nvSpPr>
          <p:spPr>
            <a:xfrm>
              <a:off x="278567" y="2391145"/>
              <a:ext cx="2769878" cy="2159612"/>
            </a:xfrm>
            <a:prstGeom prst="roundRect">
              <a:avLst>
                <a:gd name="adj" fmla="val 10000"/>
              </a:avLst>
            </a:prstGeom>
            <a:solidFill>
              <a:schemeClr val="bg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6" name="Rounded Rectangle 4">
              <a:extLst>
                <a:ext uri="{FF2B5EF4-FFF2-40B4-BE49-F238E27FC236}">
                  <a16:creationId xmlns:a16="http://schemas.microsoft.com/office/drawing/2014/main" id="{AFBCF9C0-1A88-C6DD-93AA-C3FB4F666759}"/>
                </a:ext>
              </a:extLst>
            </p:cNvPr>
            <p:cNvSpPr txBox="1"/>
            <p:nvPr/>
          </p:nvSpPr>
          <p:spPr>
            <a:xfrm>
              <a:off x="341820" y="2454397"/>
              <a:ext cx="2643372" cy="2033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Self-certify you meet all SAP qualifications per § </a:t>
              </a:r>
              <a:r>
                <a:rPr kumimoji="0" lang="en-US" sz="1800" b="0" i="0" u="sng" strike="noStrike" kern="1200" cap="none" spc="0" normalizeH="0" baseline="0" noProof="0" dirty="0">
                  <a:ln>
                    <a:noFill/>
                  </a:ln>
                  <a:solidFill>
                    <a:srgbClr val="FFFFFF"/>
                  </a:solidFill>
                  <a:effectLst/>
                  <a:uLnTx/>
                  <a:uFillTx/>
                  <a:latin typeface="Arial" panose="020B0604020202020204"/>
                  <a:ea typeface="+mn-ea"/>
                  <a:cs typeface="+mn-cs"/>
                  <a:hlinkClick r:id="rId7"/>
                </a:rPr>
                <a:t>40.281</a:t>
              </a:r>
              <a:endParaRPr kumimoji="0" lang="en-US" sz="1800" b="0" i="0" u="sng" strike="noStrike" kern="1200" cap="none" spc="0" normalizeH="0" baseline="0" noProof="0" dirty="0">
                <a:ln>
                  <a:noFill/>
                </a:ln>
                <a:solidFill>
                  <a:srgbClr val="FFFFFF"/>
                </a:solidFill>
                <a:effectLst/>
                <a:uLnTx/>
                <a:uFillTx/>
                <a:latin typeface="Arial" panose="020B0604020202020204"/>
                <a:ea typeface="+mn-ea"/>
                <a:cs typeface="+mn-cs"/>
              </a:endParaRPr>
            </a:p>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Driver must designate you in the Clearinghouse</a:t>
              </a:r>
            </a:p>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B8D05567-1F9E-CF8F-AF66-133219A0497A}"/>
              </a:ext>
            </a:extLst>
          </p:cNvPr>
          <p:cNvGrpSpPr/>
          <p:nvPr/>
        </p:nvGrpSpPr>
        <p:grpSpPr>
          <a:xfrm>
            <a:off x="6858644" y="3655372"/>
            <a:ext cx="4320076" cy="814530"/>
            <a:chOff x="278567" y="2391145"/>
            <a:chExt cx="2769878" cy="2159612"/>
          </a:xfrm>
        </p:grpSpPr>
        <p:sp>
          <p:nvSpPr>
            <p:cNvPr id="28" name="Rounded Rectangle 33">
              <a:extLst>
                <a:ext uri="{FF2B5EF4-FFF2-40B4-BE49-F238E27FC236}">
                  <a16:creationId xmlns:a16="http://schemas.microsoft.com/office/drawing/2014/main" id="{53CB5E4E-59A1-19FE-F39B-752C9988D95F}"/>
                </a:ext>
              </a:extLst>
            </p:cNvPr>
            <p:cNvSpPr/>
            <p:nvPr/>
          </p:nvSpPr>
          <p:spPr>
            <a:xfrm>
              <a:off x="278567" y="2391145"/>
              <a:ext cx="2769878" cy="2159612"/>
            </a:xfrm>
            <a:prstGeom prst="roundRect">
              <a:avLst>
                <a:gd name="adj" fmla="val 10000"/>
              </a:avLst>
            </a:prstGeom>
            <a:solidFill>
              <a:schemeClr val="bg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21EB9011-9773-6479-CE88-AD633EE42041}"/>
                </a:ext>
              </a:extLst>
            </p:cNvPr>
            <p:cNvSpPr txBox="1"/>
            <p:nvPr/>
          </p:nvSpPr>
          <p:spPr>
            <a:xfrm>
              <a:off x="341820" y="2454397"/>
              <a:ext cx="2643372" cy="2033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Positive, adulterated, substituted drug tests or test refusals</a:t>
              </a:r>
            </a:p>
          </p:txBody>
        </p:sp>
      </p:grpSp>
      <p:grpSp>
        <p:nvGrpSpPr>
          <p:cNvPr id="30" name="Group 29">
            <a:extLst>
              <a:ext uri="{FF2B5EF4-FFF2-40B4-BE49-F238E27FC236}">
                <a16:creationId xmlns:a16="http://schemas.microsoft.com/office/drawing/2014/main" id="{E4BBF9ED-E7A5-378C-8073-EB1D060D7DCC}"/>
              </a:ext>
            </a:extLst>
          </p:cNvPr>
          <p:cNvGrpSpPr/>
          <p:nvPr/>
        </p:nvGrpSpPr>
        <p:grpSpPr>
          <a:xfrm>
            <a:off x="6844496" y="4778840"/>
            <a:ext cx="4334224" cy="1326396"/>
            <a:chOff x="278567" y="2391145"/>
            <a:chExt cx="2769878" cy="2159612"/>
          </a:xfrm>
        </p:grpSpPr>
        <p:sp>
          <p:nvSpPr>
            <p:cNvPr id="31" name="Rounded Rectangle 36">
              <a:extLst>
                <a:ext uri="{FF2B5EF4-FFF2-40B4-BE49-F238E27FC236}">
                  <a16:creationId xmlns:a16="http://schemas.microsoft.com/office/drawing/2014/main" id="{E6BBEE42-B0BB-FF94-3FAB-697DF1FFAC02}"/>
                </a:ext>
              </a:extLst>
            </p:cNvPr>
            <p:cNvSpPr/>
            <p:nvPr/>
          </p:nvSpPr>
          <p:spPr>
            <a:xfrm>
              <a:off x="278567" y="2391145"/>
              <a:ext cx="2769878" cy="2159612"/>
            </a:xfrm>
            <a:prstGeom prst="roundRect">
              <a:avLst>
                <a:gd name="adj" fmla="val 10000"/>
              </a:avLst>
            </a:prstGeom>
            <a:solidFill>
              <a:schemeClr val="bg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C8A9B8FF-E3AE-F9D5-01A8-E88D106C319F}"/>
                </a:ext>
              </a:extLst>
            </p:cNvPr>
            <p:cNvSpPr txBox="1"/>
            <p:nvPr/>
          </p:nvSpPr>
          <p:spPr>
            <a:xfrm>
              <a:off x="341820" y="2454397"/>
              <a:ext cx="2643372" cy="20331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Arial" panose="020B0604020202020204"/>
                  <a:ea typeface="+mn-ea"/>
                  <a:cs typeface="+mn-cs"/>
                </a:rPr>
                <a:t>Enter RTD information: date of initial SAP assessment, and date driver determined eligible for RTD testing</a:t>
              </a:r>
            </a:p>
          </p:txBody>
        </p:sp>
      </p:grpSp>
    </p:spTree>
    <p:custDataLst>
      <p:tags r:id="rId1"/>
    </p:custDataLst>
    <p:extLst>
      <p:ext uri="{BB962C8B-B14F-4D97-AF65-F5344CB8AC3E}">
        <p14:creationId xmlns:p14="http://schemas.microsoft.com/office/powerpoint/2010/main" val="44872009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215" y="1874793"/>
            <a:ext cx="5218994" cy="1327592"/>
          </a:xfrm>
        </p:spPr>
        <p:txBody>
          <a:bodyPr/>
          <a:lstStyle/>
          <a:p>
            <a:br>
              <a:rPr lang="en-US"/>
            </a:br>
            <a:r>
              <a:rPr lang="en-US"/>
              <a:t>Registration</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75F6-15BF-E945-87A6-683076D41687}" type="slidenum">
              <a:rPr kumimoji="0" lang="en-US" sz="11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srgbClr val="000000"/>
              </a:solidFill>
              <a:effectLst/>
              <a:uLnTx/>
              <a:uFillTx/>
              <a:latin typeface="Arial" charset="0"/>
              <a:cs typeface="Arial" charset="0"/>
            </a:endParaRPr>
          </a:p>
        </p:txBody>
      </p:sp>
    </p:spTree>
    <p:custDataLst>
      <p:tags r:id="rId1"/>
    </p:custDataLst>
    <p:extLst>
      <p:ext uri="{BB962C8B-B14F-4D97-AF65-F5344CB8AC3E}">
        <p14:creationId xmlns:p14="http://schemas.microsoft.com/office/powerpoint/2010/main" val="341002890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for the Clearinghouse</a:t>
            </a:r>
          </a:p>
        </p:txBody>
      </p:sp>
      <p:sp>
        <p:nvSpPr>
          <p:cNvPr id="2" name="Slide Number Placeholder 1"/>
          <p:cNvSpPr>
            <a:spLocks noGrp="1"/>
          </p:cNvSpPr>
          <p:nvPr>
            <p:ph type="sldNum" sz="quarter" idx="4"/>
          </p:nvPr>
        </p:nvSpPr>
        <p:spPr/>
        <p:txBody>
          <a:bodyPr/>
          <a:lstStyle/>
          <a:p>
            <a:fld id="{A01475F6-15BF-E945-87A6-683076D41687}" type="slidenum">
              <a:rPr lang="en-US" smtClean="0"/>
              <a:pPr/>
              <a:t>15</a:t>
            </a:fld>
            <a:endParaRPr lang="en-US"/>
          </a:p>
        </p:txBody>
      </p:sp>
      <p:sp>
        <p:nvSpPr>
          <p:cNvPr id="7" name="Content Placeholder 2">
            <a:extLst>
              <a:ext uri="{FF2B5EF4-FFF2-40B4-BE49-F238E27FC236}">
                <a16:creationId xmlns:a16="http://schemas.microsoft.com/office/drawing/2014/main" id="{F0C80F7C-C32B-3D88-8FF2-92B35F6FA05B}"/>
              </a:ext>
            </a:extLst>
          </p:cNvPr>
          <p:cNvSpPr>
            <a:spLocks noGrp="1"/>
          </p:cNvSpPr>
          <p:nvPr>
            <p:ph idx="1"/>
          </p:nvPr>
        </p:nvSpPr>
        <p:spPr>
          <a:xfrm>
            <a:off x="457200" y="1603758"/>
            <a:ext cx="4734651" cy="4938088"/>
          </a:xfrm>
        </p:spPr>
        <p:txBody>
          <a:bodyPr vert="horz" lIns="91440" tIns="45720" rIns="91440" bIns="45720" rtlCol="0" anchor="t">
            <a:normAutofit/>
          </a:bodyPr>
          <a:lstStyle/>
          <a:p>
            <a:pPr>
              <a:buClr>
                <a:srgbClr val="0070C0"/>
              </a:buClr>
              <a:buSzPct val="100000"/>
            </a:pPr>
            <a:r>
              <a:rPr lang="en-US" sz="2400" dirty="0">
                <a:latin typeface="Arial"/>
                <a:cs typeface="Arial"/>
              </a:rPr>
              <a:t>Must have a Login.gov account to register for the Clearinghouse</a:t>
            </a:r>
          </a:p>
          <a:p>
            <a:pPr>
              <a:buClr>
                <a:srgbClr val="0070C0"/>
              </a:buClr>
              <a:buSzPct val="100000"/>
            </a:pPr>
            <a:endParaRPr lang="en-US" sz="300" dirty="0"/>
          </a:p>
          <a:p>
            <a:pPr marL="1077912" lvl="3" indent="0">
              <a:buClr>
                <a:srgbClr val="0070C0"/>
              </a:buClr>
              <a:buNone/>
            </a:pPr>
            <a:r>
              <a:rPr lang="en-US" sz="2000" dirty="0">
                <a:solidFill>
                  <a:srgbClr val="262626"/>
                </a:solidFill>
              </a:rPr>
              <a:t>When selecting a method for second factor authentication, do not select “backup codes”</a:t>
            </a:r>
          </a:p>
          <a:p>
            <a:pPr marL="1363662" lvl="3" indent="-285750">
              <a:buClr>
                <a:srgbClr val="0070C0"/>
              </a:buClr>
            </a:pPr>
            <a:endParaRPr lang="en-US" sz="1800" b="1" dirty="0"/>
          </a:p>
          <a:p>
            <a:pPr>
              <a:buClr>
                <a:srgbClr val="0070C0"/>
              </a:buClr>
              <a:buSzPct val="100000"/>
            </a:pPr>
            <a:r>
              <a:rPr lang="en-US" sz="2400" dirty="0">
                <a:latin typeface="Arial"/>
                <a:cs typeface="Arial"/>
              </a:rPr>
              <a:t>After you have logged in to your Login.gov account, select your user role</a:t>
            </a:r>
          </a:p>
        </p:txBody>
      </p:sp>
      <p:grpSp>
        <p:nvGrpSpPr>
          <p:cNvPr id="9" name="Group 8">
            <a:extLst>
              <a:ext uri="{FF2B5EF4-FFF2-40B4-BE49-F238E27FC236}">
                <a16:creationId xmlns:a16="http://schemas.microsoft.com/office/drawing/2014/main" id="{1BAC53B8-F35B-AD0F-720C-A14772C9AAD7}"/>
              </a:ext>
            </a:extLst>
          </p:cNvPr>
          <p:cNvGrpSpPr/>
          <p:nvPr/>
        </p:nvGrpSpPr>
        <p:grpSpPr>
          <a:xfrm>
            <a:off x="644762" y="3032257"/>
            <a:ext cx="793486" cy="793486"/>
            <a:chOff x="663209" y="3135775"/>
            <a:chExt cx="1157699" cy="1157699"/>
          </a:xfrm>
        </p:grpSpPr>
        <p:sp>
          <p:nvSpPr>
            <p:cNvPr id="10" name="Oval 9">
              <a:extLst>
                <a:ext uri="{FF2B5EF4-FFF2-40B4-BE49-F238E27FC236}">
                  <a16:creationId xmlns:a16="http://schemas.microsoft.com/office/drawing/2014/main" id="{B5122813-7A17-76AE-6E05-320E12B094AD}"/>
                </a:ext>
              </a:extLst>
            </p:cNvPr>
            <p:cNvSpPr/>
            <p:nvPr/>
          </p:nvSpPr>
          <p:spPr>
            <a:xfrm>
              <a:off x="777239" y="3181496"/>
              <a:ext cx="1021080" cy="1021080"/>
            </a:xfrm>
            <a:prstGeom prst="ellipse">
              <a:avLst/>
            </a:prstGeom>
            <a:solidFill>
              <a:srgbClr val="1539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6D8A3290-6378-5F27-EA09-9E2D480715C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3209" y="3135775"/>
              <a:ext cx="1157699" cy="1157699"/>
            </a:xfrm>
            <a:prstGeom prst="rect">
              <a:avLst/>
            </a:prstGeom>
          </p:spPr>
        </p:pic>
      </p:grpSp>
      <p:pic>
        <p:nvPicPr>
          <p:cNvPr id="12" name="Picture 11">
            <a:extLst>
              <a:ext uri="{FF2B5EF4-FFF2-40B4-BE49-F238E27FC236}">
                <a16:creationId xmlns:a16="http://schemas.microsoft.com/office/drawing/2014/main" id="{B83A3707-EF3D-53E1-4A9A-29C81FDCEC1E}"/>
              </a:ext>
            </a:extLst>
          </p:cNvPr>
          <p:cNvPicPr>
            <a:picLocks noChangeAspect="1"/>
          </p:cNvPicPr>
          <p:nvPr/>
        </p:nvPicPr>
        <p:blipFill>
          <a:blip r:embed="rId6"/>
          <a:stretch>
            <a:fillRect/>
          </a:stretch>
        </p:blipFill>
        <p:spPr>
          <a:xfrm>
            <a:off x="5412070" y="1889162"/>
            <a:ext cx="6322730" cy="3843605"/>
          </a:xfrm>
          <a:prstGeom prst="rect">
            <a:avLst/>
          </a:prstGeom>
          <a:ln>
            <a:solidFill>
              <a:schemeClr val="accent4">
                <a:lumMod val="20000"/>
                <a:lumOff val="80000"/>
              </a:schemeClr>
            </a:solidFill>
          </a:ln>
        </p:spPr>
      </p:pic>
    </p:spTree>
    <p:custDataLst>
      <p:tags r:id="rId1"/>
    </p:custDataLst>
    <p:extLst>
      <p:ext uri="{BB962C8B-B14F-4D97-AF65-F5344CB8AC3E}">
        <p14:creationId xmlns:p14="http://schemas.microsoft.com/office/powerpoint/2010/main" val="348040981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for the Clearinghouse – Drivers </a:t>
            </a:r>
          </a:p>
        </p:txBody>
      </p:sp>
      <p:sp>
        <p:nvSpPr>
          <p:cNvPr id="2" name="Slide Number Placeholder 1"/>
          <p:cNvSpPr>
            <a:spLocks noGrp="1"/>
          </p:cNvSpPr>
          <p:nvPr>
            <p:ph type="sldNum" sz="quarter" idx="4"/>
          </p:nvPr>
        </p:nvSpPr>
        <p:spPr/>
        <p:txBody>
          <a:bodyPr/>
          <a:lstStyle/>
          <a:p>
            <a:fld id="{A01475F6-15BF-E945-87A6-683076D41687}" type="slidenum">
              <a:rPr lang="en-US" smtClean="0"/>
              <a:pPr/>
              <a:t>16</a:t>
            </a:fld>
            <a:endParaRPr lang="en-US"/>
          </a:p>
        </p:txBody>
      </p:sp>
      <p:sp>
        <p:nvSpPr>
          <p:cNvPr id="7" name="Content Placeholder 7">
            <a:extLst>
              <a:ext uri="{FF2B5EF4-FFF2-40B4-BE49-F238E27FC236}">
                <a16:creationId xmlns:a16="http://schemas.microsoft.com/office/drawing/2014/main" id="{8ED7E28C-F65A-7E9D-A30E-45E3C60DB434}"/>
              </a:ext>
            </a:extLst>
          </p:cNvPr>
          <p:cNvSpPr>
            <a:spLocks noGrp="1"/>
          </p:cNvSpPr>
          <p:nvPr>
            <p:ph idx="1"/>
          </p:nvPr>
        </p:nvSpPr>
        <p:spPr>
          <a:xfrm>
            <a:off x="471872" y="1553464"/>
            <a:ext cx="4890655" cy="4938088"/>
          </a:xfrm>
        </p:spPr>
        <p:txBody>
          <a:bodyPr>
            <a:normAutofit/>
          </a:bodyPr>
          <a:lstStyle/>
          <a:p>
            <a:pPr>
              <a:buClr>
                <a:srgbClr val="0070C0"/>
              </a:buClr>
              <a:buSzPct val="100000"/>
            </a:pPr>
            <a:r>
              <a:rPr lang="en-US" sz="2400" dirty="0"/>
              <a:t>Enter and validate your </a:t>
            </a:r>
            <a:r>
              <a:rPr lang="en-US" sz="2400" b="1" dirty="0"/>
              <a:t>current </a:t>
            </a:r>
            <a:r>
              <a:rPr lang="en-US" sz="2400" dirty="0"/>
              <a:t>commercial driver’s license (CDL) or commercial learner’s permit (CLP) information</a:t>
            </a:r>
          </a:p>
          <a:p>
            <a:pPr>
              <a:buClr>
                <a:srgbClr val="0070C0"/>
              </a:buClr>
              <a:buSzPct val="100000"/>
            </a:pPr>
            <a:r>
              <a:rPr lang="en-US" sz="2400" b="1" dirty="0"/>
              <a:t>Note: </a:t>
            </a:r>
            <a:r>
              <a:rPr lang="en-US" sz="2400" dirty="0"/>
              <a:t>This is required to view your Clearinghouse record and respond to query consent requests</a:t>
            </a:r>
          </a:p>
          <a:p>
            <a:pPr lvl="1">
              <a:buClr>
                <a:srgbClr val="0070C0"/>
              </a:buClr>
              <a:buFont typeface="Arial" panose="020B0604020202020204" pitchFamily="34" charset="0"/>
              <a:buChar char="‒"/>
            </a:pPr>
            <a:r>
              <a:rPr lang="en-US" dirty="0">
                <a:solidFill>
                  <a:srgbClr val="262626"/>
                </a:solidFill>
              </a:rPr>
              <a:t>Include any leading zeroes</a:t>
            </a:r>
          </a:p>
          <a:p>
            <a:pPr lvl="1">
              <a:buClr>
                <a:schemeClr val="accent2"/>
              </a:buClr>
              <a:buFont typeface="Arial" panose="020B0604020202020204" pitchFamily="34" charset="0"/>
              <a:buChar char="‒"/>
            </a:pPr>
            <a:r>
              <a:rPr lang="en-US" dirty="0">
                <a:solidFill>
                  <a:srgbClr val="262626"/>
                </a:solidFill>
              </a:rPr>
              <a:t>Try entering with or without special characters (spaces, hyphens), as requirements vary by State</a:t>
            </a:r>
          </a:p>
          <a:p>
            <a:pPr lvl="1"/>
            <a:endParaRPr lang="en-US" sz="2000" dirty="0"/>
          </a:p>
          <a:p>
            <a:pPr lvl="1"/>
            <a:endParaRPr lang="en-US" sz="2000" dirty="0"/>
          </a:p>
          <a:p>
            <a:pPr marL="0" indent="0">
              <a:buNone/>
            </a:pPr>
            <a:endParaRPr lang="en-US" dirty="0"/>
          </a:p>
        </p:txBody>
      </p:sp>
      <p:pic>
        <p:nvPicPr>
          <p:cNvPr id="9" name="Picture 8">
            <a:extLst>
              <a:ext uri="{FF2B5EF4-FFF2-40B4-BE49-F238E27FC236}">
                <a16:creationId xmlns:a16="http://schemas.microsoft.com/office/drawing/2014/main" id="{A72259FE-89FA-D6A5-88A2-0D1D38DC390E}"/>
              </a:ext>
            </a:extLst>
          </p:cNvPr>
          <p:cNvPicPr>
            <a:picLocks noChangeAspect="1"/>
          </p:cNvPicPr>
          <p:nvPr/>
        </p:nvPicPr>
        <p:blipFill>
          <a:blip r:embed="rId4"/>
          <a:stretch>
            <a:fillRect/>
          </a:stretch>
        </p:blipFill>
        <p:spPr>
          <a:xfrm>
            <a:off x="5624862" y="1935429"/>
            <a:ext cx="6209951" cy="3751071"/>
          </a:xfrm>
          <a:prstGeom prst="rect">
            <a:avLst/>
          </a:prstGeom>
          <a:ln>
            <a:solidFill>
              <a:schemeClr val="accent4">
                <a:lumMod val="20000"/>
                <a:lumOff val="80000"/>
              </a:schemeClr>
            </a:solidFill>
          </a:ln>
        </p:spPr>
      </p:pic>
    </p:spTree>
    <p:custDataLst>
      <p:tags r:id="rId1"/>
    </p:custDataLst>
    <p:extLst>
      <p:ext uri="{BB962C8B-B14F-4D97-AF65-F5344CB8AC3E}">
        <p14:creationId xmlns:p14="http://schemas.microsoft.com/office/powerpoint/2010/main" val="18273810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for the Clearinghouse – Student Drivers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17</a:t>
            </a:fld>
            <a:endParaRPr lang="en-US"/>
          </a:p>
        </p:txBody>
      </p:sp>
      <p:sp>
        <p:nvSpPr>
          <p:cNvPr id="7" name="Content Placeholder 7">
            <a:extLst>
              <a:ext uri="{FF2B5EF4-FFF2-40B4-BE49-F238E27FC236}">
                <a16:creationId xmlns:a16="http://schemas.microsoft.com/office/drawing/2014/main" id="{8626ECB8-4ECC-C5E5-4E7C-AF7A27C35B22}"/>
              </a:ext>
            </a:extLst>
          </p:cNvPr>
          <p:cNvSpPr>
            <a:spLocks noGrp="1"/>
          </p:cNvSpPr>
          <p:nvPr>
            <p:ph idx="1"/>
          </p:nvPr>
        </p:nvSpPr>
        <p:spPr>
          <a:xfrm>
            <a:off x="471872" y="1553464"/>
            <a:ext cx="4890655" cy="4938088"/>
          </a:xfrm>
        </p:spPr>
        <p:txBody>
          <a:bodyPr>
            <a:normAutofit/>
          </a:bodyPr>
          <a:lstStyle/>
          <a:p>
            <a:pPr>
              <a:buClr>
                <a:srgbClr val="0070C0"/>
              </a:buClr>
              <a:buSzPct val="100000"/>
            </a:pPr>
            <a:r>
              <a:rPr lang="en-US" sz="2400" dirty="0"/>
              <a:t>Only select Student Driver if you are </a:t>
            </a:r>
            <a:r>
              <a:rPr lang="en-US" sz="2400" b="1" dirty="0"/>
              <a:t>not</a:t>
            </a:r>
            <a:r>
              <a:rPr lang="en-US" sz="2400" dirty="0"/>
              <a:t> participating in an employer-based training program</a:t>
            </a:r>
          </a:p>
          <a:p>
            <a:pPr lvl="1">
              <a:buClr>
                <a:srgbClr val="0070C0"/>
              </a:buClr>
              <a:buSzPct val="100000"/>
              <a:buFont typeface="Arial" panose="020B0604020202020204" pitchFamily="34" charset="0"/>
              <a:buChar char="‒"/>
            </a:pPr>
            <a:r>
              <a:rPr lang="en-US" dirty="0">
                <a:solidFill>
                  <a:srgbClr val="262626"/>
                </a:solidFill>
              </a:rPr>
              <a:t>If participating an employer-based program, select “Driver”</a:t>
            </a:r>
          </a:p>
          <a:p>
            <a:pPr>
              <a:buClr>
                <a:srgbClr val="0070C0"/>
              </a:buClr>
              <a:buSzPct val="100000"/>
            </a:pPr>
            <a:r>
              <a:rPr lang="en-US" sz="2400" dirty="0"/>
              <a:t>You will be required to designate a C/TPA</a:t>
            </a:r>
          </a:p>
          <a:p>
            <a:pPr>
              <a:buClr>
                <a:srgbClr val="0070C0"/>
              </a:buClr>
              <a:buSzPct val="100000"/>
            </a:pPr>
            <a:r>
              <a:rPr lang="en-US" sz="2400" dirty="0"/>
              <a:t>Enter and validate your </a:t>
            </a:r>
            <a:r>
              <a:rPr lang="en-US" sz="2400" b="1" dirty="0"/>
              <a:t>current </a:t>
            </a:r>
            <a:r>
              <a:rPr lang="en-US" sz="2400" dirty="0"/>
              <a:t>commercial driver’s license (CDL) or commercial learner’s permit (CLP) information</a:t>
            </a:r>
            <a:endParaRPr lang="en-US" sz="2000" dirty="0"/>
          </a:p>
        </p:txBody>
      </p:sp>
      <p:pic>
        <p:nvPicPr>
          <p:cNvPr id="9" name="Picture 8">
            <a:extLst>
              <a:ext uri="{FF2B5EF4-FFF2-40B4-BE49-F238E27FC236}">
                <a16:creationId xmlns:a16="http://schemas.microsoft.com/office/drawing/2014/main" id="{AC43B0DF-97B2-65B4-0529-553ED3193581}"/>
              </a:ext>
            </a:extLst>
          </p:cNvPr>
          <p:cNvPicPr>
            <a:picLocks noChangeAspect="1"/>
          </p:cNvPicPr>
          <p:nvPr/>
        </p:nvPicPr>
        <p:blipFill>
          <a:blip r:embed="rId4"/>
          <a:stretch>
            <a:fillRect/>
          </a:stretch>
        </p:blipFill>
        <p:spPr>
          <a:xfrm>
            <a:off x="5510177" y="1935429"/>
            <a:ext cx="6209951" cy="3751071"/>
          </a:xfrm>
          <a:prstGeom prst="rect">
            <a:avLst/>
          </a:prstGeom>
          <a:ln>
            <a:solidFill>
              <a:schemeClr val="accent4">
                <a:lumMod val="20000"/>
                <a:lumOff val="80000"/>
              </a:schemeClr>
            </a:solidFill>
          </a:ln>
        </p:spPr>
      </p:pic>
    </p:spTree>
    <p:custDataLst>
      <p:tags r:id="rId1"/>
    </p:custDataLst>
    <p:extLst>
      <p:ext uri="{BB962C8B-B14F-4D97-AF65-F5344CB8AC3E}">
        <p14:creationId xmlns:p14="http://schemas.microsoft.com/office/powerpoint/2010/main" val="145085160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for the Clearinghouse – Owner-Operators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18</a:t>
            </a:fld>
            <a:endParaRPr lang="en-US"/>
          </a:p>
        </p:txBody>
      </p:sp>
      <p:sp>
        <p:nvSpPr>
          <p:cNvPr id="6" name="Content Placeholder 2">
            <a:extLst>
              <a:ext uri="{FF2B5EF4-FFF2-40B4-BE49-F238E27FC236}">
                <a16:creationId xmlns:a16="http://schemas.microsoft.com/office/drawing/2014/main" id="{1CF051A4-7E5C-A4E4-DC9E-BD72CC468905}"/>
              </a:ext>
            </a:extLst>
          </p:cNvPr>
          <p:cNvSpPr>
            <a:spLocks noGrp="1"/>
          </p:cNvSpPr>
          <p:nvPr>
            <p:ph idx="1"/>
          </p:nvPr>
        </p:nvSpPr>
        <p:spPr>
          <a:xfrm>
            <a:off x="457200" y="1474201"/>
            <a:ext cx="5228307" cy="4938088"/>
          </a:xfrm>
        </p:spPr>
        <p:txBody>
          <a:bodyPr vert="horz" lIns="91440" tIns="45720" rIns="91440" bIns="45720" rtlCol="0" anchor="t">
            <a:normAutofit/>
          </a:bodyPr>
          <a:lstStyle/>
          <a:p>
            <a:pPr>
              <a:buClr>
                <a:srgbClr val="0070C0"/>
              </a:buClr>
              <a:buSzPct val="100000"/>
            </a:pPr>
            <a:r>
              <a:rPr lang="en-US" sz="2400" dirty="0"/>
              <a:t>Register as an employer</a:t>
            </a:r>
          </a:p>
          <a:p>
            <a:pPr lvl="1">
              <a:buClr>
                <a:srgbClr val="0070C0"/>
              </a:buClr>
              <a:buSzPct val="100000"/>
              <a:buFont typeface="Arial" panose="020B0604020202020204" pitchFamily="34" charset="0"/>
              <a:buChar char="‒"/>
            </a:pPr>
            <a:r>
              <a:rPr lang="en-US" dirty="0">
                <a:solidFill>
                  <a:srgbClr val="262626"/>
                </a:solidFill>
                <a:latin typeface="Arial"/>
                <a:cs typeface="Arial"/>
              </a:rPr>
              <a:t>Link to your FMCSA Portal account (recommended)</a:t>
            </a:r>
          </a:p>
          <a:p>
            <a:pPr>
              <a:buClr>
                <a:srgbClr val="0070C0"/>
              </a:buClr>
              <a:buSzPct val="100000"/>
            </a:pPr>
            <a:r>
              <a:rPr lang="en-US" sz="2400" dirty="0">
                <a:latin typeface="Arial"/>
                <a:cs typeface="Arial"/>
              </a:rPr>
              <a:t>Select “Yes” when asked if you are an owner-operator</a:t>
            </a:r>
          </a:p>
          <a:p>
            <a:pPr>
              <a:buClr>
                <a:srgbClr val="0070C0"/>
              </a:buClr>
              <a:buSzPct val="100000"/>
            </a:pPr>
            <a:r>
              <a:rPr lang="en-US" sz="2400" dirty="0"/>
              <a:t>Designate a C/TPA (required)</a:t>
            </a:r>
          </a:p>
          <a:p>
            <a:pPr lvl="1">
              <a:buClr>
                <a:srgbClr val="0070C0"/>
              </a:buClr>
              <a:buSzPct val="100000"/>
              <a:buFont typeface="Arial" panose="020B0604020202020204" pitchFamily="34" charset="0"/>
              <a:buChar char="‒"/>
            </a:pPr>
            <a:r>
              <a:rPr lang="en-US" dirty="0">
                <a:solidFill>
                  <a:srgbClr val="262626"/>
                </a:solidFill>
              </a:rPr>
              <a:t>Must report violation information</a:t>
            </a:r>
          </a:p>
          <a:p>
            <a:pPr lvl="1">
              <a:buClr>
                <a:srgbClr val="0070C0"/>
              </a:buClr>
              <a:buSzPct val="100000"/>
              <a:buFont typeface="Arial" panose="020B0604020202020204" pitchFamily="34" charset="0"/>
              <a:buChar char="‒"/>
            </a:pPr>
            <a:r>
              <a:rPr lang="en-US" dirty="0">
                <a:solidFill>
                  <a:srgbClr val="262626"/>
                </a:solidFill>
              </a:rPr>
              <a:t>May conduct queries</a:t>
            </a:r>
          </a:p>
          <a:p>
            <a:pPr>
              <a:buClr>
                <a:srgbClr val="0070C0"/>
              </a:buClr>
              <a:buSzPct val="100000"/>
            </a:pPr>
            <a:r>
              <a:rPr lang="en-US" sz="2400" dirty="0"/>
              <a:t>Add/verify your CDL information</a:t>
            </a:r>
          </a:p>
          <a:p>
            <a:pPr lvl="1">
              <a:buClr>
                <a:srgbClr val="0070C0"/>
              </a:buClr>
              <a:buSzPct val="100000"/>
              <a:buFont typeface="Arial" panose="020B0604020202020204" pitchFamily="34" charset="0"/>
              <a:buChar char="‒"/>
            </a:pPr>
            <a:r>
              <a:rPr lang="en-US" dirty="0">
                <a:solidFill>
                  <a:srgbClr val="262626"/>
                </a:solidFill>
              </a:rPr>
              <a:t>Needed to view Violation History and respond to query consent requests</a:t>
            </a:r>
          </a:p>
        </p:txBody>
      </p:sp>
      <p:pic>
        <p:nvPicPr>
          <p:cNvPr id="8" name="Picture 7">
            <a:extLst>
              <a:ext uri="{FF2B5EF4-FFF2-40B4-BE49-F238E27FC236}">
                <a16:creationId xmlns:a16="http://schemas.microsoft.com/office/drawing/2014/main" id="{A80B5502-0F32-2299-F94A-0479928E1D2A}"/>
              </a:ext>
            </a:extLst>
          </p:cNvPr>
          <p:cNvPicPr>
            <a:picLocks noChangeAspect="1"/>
          </p:cNvPicPr>
          <p:nvPr/>
        </p:nvPicPr>
        <p:blipFill>
          <a:blip r:embed="rId4"/>
          <a:stretch>
            <a:fillRect/>
          </a:stretch>
        </p:blipFill>
        <p:spPr>
          <a:xfrm>
            <a:off x="5936404" y="1650094"/>
            <a:ext cx="5798396" cy="4586302"/>
          </a:xfrm>
          <a:prstGeom prst="rect">
            <a:avLst/>
          </a:prstGeom>
          <a:ln>
            <a:solidFill>
              <a:schemeClr val="accent4">
                <a:lumMod val="20000"/>
                <a:lumOff val="80000"/>
              </a:schemeClr>
            </a:solidFill>
          </a:ln>
        </p:spPr>
      </p:pic>
      <p:sp>
        <p:nvSpPr>
          <p:cNvPr id="10" name="Right Arrow 5">
            <a:extLst>
              <a:ext uri="{FF2B5EF4-FFF2-40B4-BE49-F238E27FC236}">
                <a16:creationId xmlns:a16="http://schemas.microsoft.com/office/drawing/2014/main" id="{8B8B492D-8520-242D-5F39-39A5C92D62B5}"/>
              </a:ext>
            </a:extLst>
          </p:cNvPr>
          <p:cNvSpPr/>
          <p:nvPr/>
        </p:nvSpPr>
        <p:spPr bwMode="auto">
          <a:xfrm rot="7989314">
            <a:off x="7070372" y="4104974"/>
            <a:ext cx="392750" cy="298713"/>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415249893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with an FMCSA Portal Account – Employers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19</a:t>
            </a:fld>
            <a:endParaRPr lang="en-US"/>
          </a:p>
        </p:txBody>
      </p:sp>
      <p:sp>
        <p:nvSpPr>
          <p:cNvPr id="6" name="Content Placeholder 2">
            <a:extLst>
              <a:ext uri="{FF2B5EF4-FFF2-40B4-BE49-F238E27FC236}">
                <a16:creationId xmlns:a16="http://schemas.microsoft.com/office/drawing/2014/main" id="{CEF6C01C-7257-E8F2-61F9-B6525258F125}"/>
              </a:ext>
            </a:extLst>
          </p:cNvPr>
          <p:cNvSpPr>
            <a:spLocks noGrp="1"/>
          </p:cNvSpPr>
          <p:nvPr>
            <p:ph idx="1"/>
          </p:nvPr>
        </p:nvSpPr>
        <p:spPr>
          <a:xfrm>
            <a:off x="457200" y="1523819"/>
            <a:ext cx="5172891" cy="4938088"/>
          </a:xfrm>
        </p:spPr>
        <p:txBody>
          <a:bodyPr vert="horz" lIns="91440" tIns="45720" rIns="91440" bIns="45720" rtlCol="0" anchor="t">
            <a:normAutofit/>
          </a:bodyPr>
          <a:lstStyle/>
          <a:p>
            <a:pPr>
              <a:buClr>
                <a:srgbClr val="0070C0"/>
              </a:buClr>
              <a:buSzPct val="100000"/>
            </a:pPr>
            <a:r>
              <a:rPr lang="en-US" sz="2400" dirty="0"/>
              <a:t>Employer Clearinghouse registration has two paths: FMCSA Portal users, and non-Portal users</a:t>
            </a:r>
          </a:p>
          <a:p>
            <a:pPr lvl="1">
              <a:buClr>
                <a:srgbClr val="0070C0"/>
              </a:buClr>
              <a:buSzPct val="100000"/>
              <a:buFont typeface="Arial" panose="020B0604020202020204" pitchFamily="34" charset="0"/>
              <a:buChar char="‒"/>
            </a:pPr>
            <a:r>
              <a:rPr lang="en-US" dirty="0">
                <a:solidFill>
                  <a:srgbClr val="262626"/>
                </a:solidFill>
                <a:latin typeface="Arial"/>
                <a:cs typeface="Arial"/>
              </a:rPr>
              <a:t>An employer required to have a USDOT Number should have a Portal account</a:t>
            </a:r>
          </a:p>
          <a:p>
            <a:pPr>
              <a:buClr>
                <a:srgbClr val="0070C0"/>
              </a:buClr>
              <a:buSzPct val="100000"/>
            </a:pPr>
            <a:r>
              <a:rPr lang="en-US" sz="2400" dirty="0"/>
              <a:t>Your Portal account must have the correct user role</a:t>
            </a:r>
          </a:p>
          <a:p>
            <a:pPr lvl="1">
              <a:buClr>
                <a:srgbClr val="0070C0"/>
              </a:buClr>
              <a:buSzPct val="100000"/>
              <a:buFontTx/>
              <a:buChar char="‒"/>
            </a:pPr>
            <a:r>
              <a:rPr lang="en-US" b="1" dirty="0">
                <a:solidFill>
                  <a:srgbClr val="262626"/>
                </a:solidFill>
                <a:latin typeface="Arial"/>
                <a:cs typeface="Arial"/>
              </a:rPr>
              <a:t>DACH Motor Carrier: </a:t>
            </a:r>
            <a:r>
              <a:rPr lang="en-US" dirty="0">
                <a:solidFill>
                  <a:srgbClr val="262626"/>
                </a:solidFill>
                <a:latin typeface="Arial"/>
                <a:cs typeface="Arial"/>
              </a:rPr>
              <a:t>can query, report </a:t>
            </a:r>
            <a:endParaRPr lang="en-US" dirty="0">
              <a:solidFill>
                <a:srgbClr val="262626"/>
              </a:solidFill>
            </a:endParaRPr>
          </a:p>
          <a:p>
            <a:pPr lvl="1">
              <a:buClr>
                <a:schemeClr val="accent2"/>
              </a:buClr>
              <a:buSzPct val="100000"/>
              <a:buFontTx/>
              <a:buChar char="‒"/>
            </a:pPr>
            <a:r>
              <a:rPr lang="en-US" b="1" dirty="0">
                <a:solidFill>
                  <a:srgbClr val="262626"/>
                </a:solidFill>
                <a:latin typeface="Arial"/>
                <a:cs typeface="Arial"/>
              </a:rPr>
              <a:t>DACH Motor Carrier Admin: </a:t>
            </a:r>
            <a:r>
              <a:rPr lang="en-US" dirty="0">
                <a:solidFill>
                  <a:srgbClr val="262626"/>
                </a:solidFill>
                <a:latin typeface="Arial"/>
                <a:cs typeface="Arial"/>
              </a:rPr>
              <a:t>can query, report, designate C/TPA, indicate carrier type</a:t>
            </a:r>
          </a:p>
        </p:txBody>
      </p:sp>
      <p:pic>
        <p:nvPicPr>
          <p:cNvPr id="8" name="Picture 7">
            <a:extLst>
              <a:ext uri="{FF2B5EF4-FFF2-40B4-BE49-F238E27FC236}">
                <a16:creationId xmlns:a16="http://schemas.microsoft.com/office/drawing/2014/main" id="{B2177D93-D8A5-4456-B57A-6A46AB8E20DD}"/>
              </a:ext>
            </a:extLst>
          </p:cNvPr>
          <p:cNvPicPr>
            <a:picLocks noChangeAspect="1"/>
          </p:cNvPicPr>
          <p:nvPr/>
        </p:nvPicPr>
        <p:blipFill>
          <a:blip r:embed="rId4"/>
          <a:stretch>
            <a:fillRect/>
          </a:stretch>
        </p:blipFill>
        <p:spPr>
          <a:xfrm>
            <a:off x="5725820" y="1523819"/>
            <a:ext cx="6008980" cy="2870907"/>
          </a:xfrm>
          <a:prstGeom prst="rect">
            <a:avLst/>
          </a:prstGeom>
          <a:ln>
            <a:solidFill>
              <a:schemeClr val="accent4">
                <a:lumMod val="20000"/>
                <a:lumOff val="80000"/>
              </a:schemeClr>
            </a:solidFill>
          </a:ln>
        </p:spPr>
      </p:pic>
      <p:pic>
        <p:nvPicPr>
          <p:cNvPr id="10" name="Picture 9">
            <a:extLst>
              <a:ext uri="{FF2B5EF4-FFF2-40B4-BE49-F238E27FC236}">
                <a16:creationId xmlns:a16="http://schemas.microsoft.com/office/drawing/2014/main" id="{50D71BF7-FFF6-ED5C-F7AF-DB6DDBDAF018}"/>
              </a:ext>
            </a:extLst>
          </p:cNvPr>
          <p:cNvPicPr>
            <a:picLocks noChangeAspect="1"/>
          </p:cNvPicPr>
          <p:nvPr/>
        </p:nvPicPr>
        <p:blipFill>
          <a:blip r:embed="rId5"/>
          <a:stretch>
            <a:fillRect/>
          </a:stretch>
        </p:blipFill>
        <p:spPr>
          <a:xfrm>
            <a:off x="5725820" y="4560029"/>
            <a:ext cx="1682610" cy="1719030"/>
          </a:xfrm>
          <a:prstGeom prst="rect">
            <a:avLst/>
          </a:prstGeom>
          <a:ln>
            <a:solidFill>
              <a:schemeClr val="accent4">
                <a:lumMod val="20000"/>
                <a:lumOff val="80000"/>
              </a:schemeClr>
            </a:solidFill>
          </a:ln>
        </p:spPr>
      </p:pic>
      <p:sp>
        <p:nvSpPr>
          <p:cNvPr id="11" name="TextBox 10">
            <a:extLst>
              <a:ext uri="{FF2B5EF4-FFF2-40B4-BE49-F238E27FC236}">
                <a16:creationId xmlns:a16="http://schemas.microsoft.com/office/drawing/2014/main" id="{41E8CDFE-FFDF-120F-3087-3ADCC7A2192D}"/>
              </a:ext>
            </a:extLst>
          </p:cNvPr>
          <p:cNvSpPr txBox="1"/>
          <p:nvPr/>
        </p:nvSpPr>
        <p:spPr>
          <a:xfrm>
            <a:off x="7654452" y="5043975"/>
            <a:ext cx="4062598" cy="584775"/>
          </a:xfrm>
          <a:prstGeom prst="rect">
            <a:avLst/>
          </a:prstGeom>
          <a:solidFill>
            <a:srgbClr val="F2F5F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To request an FMCSA Portal account, visit </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hlinkClick r:id="rId6"/>
              </a:rPr>
              <a:t>https://portal.fmcsa.dot.gov/login</a:t>
            </a:r>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70796337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855" y="3481356"/>
            <a:ext cx="6447826" cy="830997"/>
          </a:xfrm>
          <a:prstGeom prst="rect">
            <a:avLst/>
          </a:prstGeom>
        </p:spPr>
        <p:txBody>
          <a:bodyPr wrap="square">
            <a:spAutoFit/>
          </a:bodyPr>
          <a:lstStyle/>
          <a:p>
            <a:pPr>
              <a:spcAft>
                <a:spcPts val="600"/>
              </a:spcAft>
            </a:pPr>
            <a:r>
              <a:rPr lang="en-US" sz="2800">
                <a:solidFill>
                  <a:srgbClr val="FF0000"/>
                </a:solidFill>
              </a:rPr>
              <a:t>[Event Name]</a:t>
            </a:r>
            <a:br>
              <a:rPr lang="en-US" sz="2800">
                <a:solidFill>
                  <a:srgbClr val="FF0000"/>
                </a:solidFill>
              </a:rPr>
            </a:br>
            <a:r>
              <a:rPr lang="en-US" sz="2000">
                <a:solidFill>
                  <a:srgbClr val="FF0000"/>
                </a:solidFill>
              </a:rPr>
              <a:t>[Audience]</a:t>
            </a:r>
          </a:p>
        </p:txBody>
      </p:sp>
      <p:sp>
        <p:nvSpPr>
          <p:cNvPr id="3" name="Rectangle 2">
            <a:extLst>
              <a:ext uri="{FF2B5EF4-FFF2-40B4-BE49-F238E27FC236}">
                <a16:creationId xmlns:a16="http://schemas.microsoft.com/office/drawing/2014/main" id="{445CD136-309D-439A-874E-20B30BE7B14D}"/>
              </a:ext>
            </a:extLst>
          </p:cNvPr>
          <p:cNvSpPr/>
          <p:nvPr/>
        </p:nvSpPr>
        <p:spPr>
          <a:xfrm>
            <a:off x="948855" y="4483616"/>
            <a:ext cx="4316318" cy="369332"/>
          </a:xfrm>
          <a:prstGeom prst="rect">
            <a:avLst/>
          </a:prstGeom>
        </p:spPr>
        <p:txBody>
          <a:bodyPr wrap="square">
            <a:spAutoFit/>
          </a:bodyPr>
          <a:lstStyle/>
          <a:p>
            <a:pPr>
              <a:spcAft>
                <a:spcPts val="600"/>
              </a:spcAft>
            </a:pPr>
            <a:r>
              <a:rPr lang="en-US">
                <a:solidFill>
                  <a:srgbClr val="FF0000"/>
                </a:solidFill>
              </a:rPr>
              <a:t>[Date]</a:t>
            </a:r>
          </a:p>
        </p:txBody>
      </p:sp>
      <p:pic>
        <p:nvPicPr>
          <p:cNvPr id="4" name="Picture 5" descr="FMCSA_Logo_Color_Horizontal.png">
            <a:extLst>
              <a:ext uri="{FF2B5EF4-FFF2-40B4-BE49-F238E27FC236}">
                <a16:creationId xmlns:a16="http://schemas.microsoft.com/office/drawing/2014/main" id="{F2662693-4306-4E1D-902A-499BF7C44B87}"/>
              </a:ext>
            </a:extLst>
          </p:cNvPr>
          <p:cNvPicPr>
            <a:picLocks noChangeAspect="1"/>
          </p:cNvPicPr>
          <p:nvPr/>
        </p:nvPicPr>
        <p:blipFill>
          <a:blip r:embed="rId3"/>
          <a:stretch>
            <a:fillRect/>
          </a:stretch>
        </p:blipFill>
        <p:spPr>
          <a:xfrm>
            <a:off x="9833265" y="5848667"/>
            <a:ext cx="2128404" cy="633213"/>
          </a:xfrm>
          <a:prstGeom prst="rect">
            <a:avLst/>
          </a:prstGeom>
        </p:spPr>
      </p:pic>
    </p:spTree>
    <p:extLst>
      <p:ext uri="{BB962C8B-B14F-4D97-AF65-F5344CB8AC3E}">
        <p14:creationId xmlns:p14="http://schemas.microsoft.com/office/powerpoint/2010/main" val="817690689"/>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Designating a C/TPA</a:t>
            </a:r>
          </a:p>
        </p:txBody>
      </p:sp>
      <p:sp>
        <p:nvSpPr>
          <p:cNvPr id="2" name="Slide Number Placeholder 1"/>
          <p:cNvSpPr>
            <a:spLocks noGrp="1"/>
          </p:cNvSpPr>
          <p:nvPr>
            <p:ph type="sldNum" sz="quarter" idx="4"/>
          </p:nvPr>
        </p:nvSpPr>
        <p:spPr/>
        <p:txBody>
          <a:bodyPr/>
          <a:lstStyle/>
          <a:p>
            <a:fld id="{A01475F6-15BF-E945-87A6-683076D41687}" type="slidenum">
              <a:rPr lang="en-US" smtClean="0"/>
              <a:pPr/>
              <a:t>20</a:t>
            </a:fld>
            <a:endParaRPr lang="en-US"/>
          </a:p>
        </p:txBody>
      </p:sp>
      <p:sp>
        <p:nvSpPr>
          <p:cNvPr id="7" name="Content Placeholder 2">
            <a:extLst>
              <a:ext uri="{FF2B5EF4-FFF2-40B4-BE49-F238E27FC236}">
                <a16:creationId xmlns:a16="http://schemas.microsoft.com/office/drawing/2014/main" id="{2085932C-1FFF-4B70-4D10-F537C8A8AF33}"/>
              </a:ext>
            </a:extLst>
          </p:cNvPr>
          <p:cNvSpPr txBox="1">
            <a:spLocks/>
          </p:cNvSpPr>
          <p:nvPr/>
        </p:nvSpPr>
        <p:spPr>
          <a:xfrm>
            <a:off x="429685" y="1648326"/>
            <a:ext cx="4955115" cy="4026299"/>
          </a:xfrm>
          <a:prstGeom prst="rect">
            <a:avLst/>
          </a:prstGeom>
        </p:spPr>
        <p:txBody>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defTabSz="914400" fontAlgn="auto">
              <a:lnSpc>
                <a:spcPct val="90000"/>
              </a:lnSpc>
              <a:spcBef>
                <a:spcPts val="1000"/>
              </a:spcBef>
              <a:spcAft>
                <a:spcPts val="0"/>
              </a:spcAft>
              <a:buClr>
                <a:srgbClr val="0070C0"/>
              </a:buClr>
              <a:buSzPct val="100000"/>
            </a:pPr>
            <a:r>
              <a:rPr lang="en-US" dirty="0">
                <a:solidFill>
                  <a:srgbClr val="262626"/>
                </a:solidFill>
                <a:latin typeface="Arial" panose="020B0604020202020204" pitchFamily="34" charset="0"/>
                <a:cs typeface="Arial" panose="020B0604020202020204" pitchFamily="34" charset="0"/>
              </a:rPr>
              <a:t>A</a:t>
            </a:r>
            <a:r>
              <a:rPr lang="en-US" kern="0" dirty="0">
                <a:solidFill>
                  <a:srgbClr val="262626"/>
                </a:solidFill>
                <a:latin typeface="Arial" panose="020B0604020202020204"/>
              </a:rPr>
              <a:t> </a:t>
            </a:r>
            <a:r>
              <a:rPr lang="en-US" dirty="0">
                <a:solidFill>
                  <a:srgbClr val="262626"/>
                </a:solidFill>
                <a:latin typeface="Arial" panose="020B0604020202020204" pitchFamily="34" charset="0"/>
                <a:cs typeface="Arial" panose="020B0604020202020204" pitchFamily="34" charset="0"/>
              </a:rPr>
              <a:t>C/TPA manages all, or part, of an employer's DOT drug and alcohol testing program </a:t>
            </a:r>
          </a:p>
          <a:p>
            <a:pPr lvl="0" defTabSz="914400" fontAlgn="auto">
              <a:lnSpc>
                <a:spcPct val="90000"/>
              </a:lnSpc>
              <a:spcBef>
                <a:spcPts val="1000"/>
              </a:spcBef>
              <a:spcAft>
                <a:spcPts val="0"/>
              </a:spcAft>
              <a:buClr>
                <a:srgbClr val="0070C0"/>
              </a:buClr>
              <a:buSzPct val="100000"/>
            </a:pPr>
            <a:r>
              <a:rPr lang="en-US" dirty="0">
                <a:solidFill>
                  <a:srgbClr val="262626"/>
                </a:solidFill>
                <a:latin typeface="Arial" panose="020B0604020202020204" pitchFamily="34" charset="0"/>
                <a:cs typeface="Arial" panose="020B0604020202020204" pitchFamily="34" charset="0"/>
              </a:rPr>
              <a:t>Employers should contact the C/TPA prior to sending them a designation request in the Clearinghouse.</a:t>
            </a:r>
          </a:p>
        </p:txBody>
      </p:sp>
      <p:pic>
        <p:nvPicPr>
          <p:cNvPr id="9" name="Picture 8">
            <a:extLst>
              <a:ext uri="{FF2B5EF4-FFF2-40B4-BE49-F238E27FC236}">
                <a16:creationId xmlns:a16="http://schemas.microsoft.com/office/drawing/2014/main" id="{D2320C56-F6E7-0D07-24BC-E77195D533D8}"/>
              </a:ext>
            </a:extLst>
          </p:cNvPr>
          <p:cNvPicPr>
            <a:picLocks noChangeAspect="1"/>
          </p:cNvPicPr>
          <p:nvPr/>
        </p:nvPicPr>
        <p:blipFill>
          <a:blip r:embed="rId4"/>
          <a:stretch>
            <a:fillRect/>
          </a:stretch>
        </p:blipFill>
        <p:spPr>
          <a:xfrm>
            <a:off x="5630808" y="1523387"/>
            <a:ext cx="6037377" cy="4575155"/>
          </a:xfrm>
          <a:prstGeom prst="rect">
            <a:avLst/>
          </a:prstGeom>
          <a:ln>
            <a:solidFill>
              <a:schemeClr val="accent4">
                <a:lumMod val="20000"/>
                <a:lumOff val="80000"/>
              </a:schemeClr>
            </a:solidFill>
          </a:ln>
        </p:spPr>
      </p:pic>
    </p:spTree>
    <p:custDataLst>
      <p:tags r:id="rId1"/>
    </p:custDataLst>
    <p:extLst>
      <p:ext uri="{BB962C8B-B14F-4D97-AF65-F5344CB8AC3E}">
        <p14:creationId xmlns:p14="http://schemas.microsoft.com/office/powerpoint/2010/main" val="183672405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Designating a C/TPA (continued)</a:t>
            </a:r>
          </a:p>
        </p:txBody>
      </p:sp>
      <p:sp>
        <p:nvSpPr>
          <p:cNvPr id="2" name="Slide Number Placeholder 1"/>
          <p:cNvSpPr>
            <a:spLocks noGrp="1"/>
          </p:cNvSpPr>
          <p:nvPr>
            <p:ph type="sldNum" sz="quarter" idx="4"/>
          </p:nvPr>
        </p:nvSpPr>
        <p:spPr/>
        <p:txBody>
          <a:bodyPr/>
          <a:lstStyle/>
          <a:p>
            <a:fld id="{A01475F6-15BF-E945-87A6-683076D41687}" type="slidenum">
              <a:rPr lang="en-US" smtClean="0"/>
              <a:pPr/>
              <a:t>21</a:t>
            </a:fld>
            <a:endParaRPr lang="en-US"/>
          </a:p>
        </p:txBody>
      </p:sp>
      <p:sp>
        <p:nvSpPr>
          <p:cNvPr id="3" name="Content Placeholder 2">
            <a:extLst>
              <a:ext uri="{FF2B5EF4-FFF2-40B4-BE49-F238E27FC236}">
                <a16:creationId xmlns:a16="http://schemas.microsoft.com/office/drawing/2014/main" id="{E4A2FF45-FB6E-BFD7-39C8-6BF6B799E4FE}"/>
              </a:ext>
            </a:extLst>
          </p:cNvPr>
          <p:cNvSpPr txBox="1">
            <a:spLocks/>
          </p:cNvSpPr>
          <p:nvPr/>
        </p:nvSpPr>
        <p:spPr>
          <a:xfrm>
            <a:off x="457200" y="1524939"/>
            <a:ext cx="4832779" cy="4149720"/>
          </a:xfrm>
          <a:prstGeom prst="rect">
            <a:avLst/>
          </a:prstGeom>
        </p:spPr>
        <p:txBody>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lvl="0" defTabSz="914400" fontAlgn="auto">
              <a:lnSpc>
                <a:spcPct val="90000"/>
              </a:lnSpc>
              <a:spcBef>
                <a:spcPts val="1000"/>
              </a:spcBef>
              <a:spcAft>
                <a:spcPts val="0"/>
              </a:spcAft>
              <a:buClr>
                <a:srgbClr val="0070C0"/>
              </a:buClr>
              <a:buSzPct val="100000"/>
            </a:pPr>
            <a:r>
              <a:rPr lang="en-US" dirty="0">
                <a:solidFill>
                  <a:srgbClr val="414244"/>
                </a:solidFill>
                <a:latin typeface="Arial" panose="020B0604020202020204" pitchFamily="34" charset="0"/>
                <a:cs typeface="Arial" panose="020B0604020202020204" pitchFamily="34" charset="0"/>
              </a:rPr>
              <a:t>C/TPAs must be registered in the Clearinghouse before they can be designated</a:t>
            </a:r>
          </a:p>
          <a:p>
            <a:pPr lvl="0" defTabSz="914400" fontAlgn="auto">
              <a:lnSpc>
                <a:spcPct val="90000"/>
              </a:lnSpc>
              <a:spcBef>
                <a:spcPts val="1000"/>
              </a:spcBef>
              <a:spcAft>
                <a:spcPts val="0"/>
              </a:spcAft>
              <a:buClr>
                <a:srgbClr val="0070C0"/>
              </a:buClr>
              <a:buSzPct val="100000"/>
            </a:pPr>
            <a:r>
              <a:rPr lang="en-US" dirty="0">
                <a:solidFill>
                  <a:srgbClr val="414244"/>
                </a:solidFill>
                <a:latin typeface="Arial" panose="020B0604020202020204" pitchFamily="34" charset="0"/>
                <a:cs typeface="Arial" panose="020B0604020202020204" pitchFamily="34" charset="0"/>
              </a:rPr>
              <a:t>Employers select the actions a C/TPA may take on their behalf</a:t>
            </a:r>
          </a:p>
          <a:p>
            <a:pPr defTabSz="914400" fontAlgn="auto">
              <a:lnSpc>
                <a:spcPct val="90000"/>
              </a:lnSpc>
              <a:spcBef>
                <a:spcPts val="1000"/>
              </a:spcBef>
              <a:spcAft>
                <a:spcPts val="0"/>
              </a:spcAft>
              <a:buClr>
                <a:srgbClr val="0070C0"/>
              </a:buClr>
              <a:buSzPct val="100000"/>
            </a:pPr>
            <a:r>
              <a:rPr lang="en-US" b="1" dirty="0">
                <a:solidFill>
                  <a:srgbClr val="414244"/>
                </a:solidFill>
                <a:latin typeface="Arial" panose="020B0604020202020204" pitchFamily="34" charset="0"/>
                <a:cs typeface="Arial" panose="020B0604020202020204" pitchFamily="34" charset="0"/>
              </a:rPr>
              <a:t>Owner-operators must designate at least one C/TPA to complete the following:</a:t>
            </a:r>
            <a:endParaRPr lang="en-US" sz="2200" dirty="0">
              <a:solidFill>
                <a:srgbClr val="414244"/>
              </a:solidFill>
              <a:latin typeface="Arial" panose="020B0604020202020204" pitchFamily="34" charset="0"/>
              <a:cs typeface="Arial" panose="020B0604020202020204" pitchFamily="34" charset="0"/>
            </a:endParaRPr>
          </a:p>
          <a:p>
            <a:pPr marL="800100" marR="0" lvl="1" indent="-342900" defTabSz="914400" fontAlgn="auto">
              <a:lnSpc>
                <a:spcPct val="90000"/>
              </a:lnSpc>
              <a:spcBef>
                <a:spcPts val="500"/>
              </a:spcBef>
              <a:spcAft>
                <a:spcPts val="0"/>
              </a:spcAft>
              <a:buClr>
                <a:srgbClr val="0070C0"/>
              </a:buClr>
              <a:buSzPct val="100000"/>
              <a:buFont typeface="Arial" panose="020B0604020202020204" pitchFamily="34" charset="0"/>
              <a:buChar char="‒"/>
              <a:tabLst/>
              <a:defRPr/>
            </a:pPr>
            <a:r>
              <a:rPr lang="en-US" sz="2200" dirty="0">
                <a:solidFill>
                  <a:srgbClr val="414244"/>
                </a:solidFill>
                <a:latin typeface="Arial" panose="020B0604020202020204" pitchFamily="34" charset="0"/>
                <a:cs typeface="Arial" panose="020B0604020202020204" pitchFamily="34" charset="0"/>
              </a:rPr>
              <a:t>Report violations</a:t>
            </a:r>
          </a:p>
          <a:p>
            <a:pPr marL="800100" lvl="1" indent="-342900" defTabSz="914400" fontAlgn="auto">
              <a:lnSpc>
                <a:spcPct val="90000"/>
              </a:lnSpc>
              <a:spcBef>
                <a:spcPts val="500"/>
              </a:spcBef>
              <a:spcAft>
                <a:spcPts val="0"/>
              </a:spcAft>
              <a:buClr>
                <a:schemeClr val="accent2"/>
              </a:buClr>
              <a:buSzPct val="100000"/>
              <a:buFont typeface="Arial" panose="020B0604020202020204" pitchFamily="34" charset="0"/>
              <a:buChar char="‒"/>
              <a:defRPr/>
            </a:pPr>
            <a:r>
              <a:rPr lang="en-US" sz="2200" dirty="0">
                <a:solidFill>
                  <a:srgbClr val="414244"/>
                </a:solidFill>
                <a:latin typeface="Arial" panose="020B0604020202020204" pitchFamily="34" charset="0"/>
                <a:cs typeface="Arial" panose="020B0604020202020204" pitchFamily="34" charset="0"/>
              </a:rPr>
              <a:t>Report RTD information</a:t>
            </a:r>
          </a:p>
        </p:txBody>
      </p:sp>
      <p:pic>
        <p:nvPicPr>
          <p:cNvPr id="5" name="Picture 4">
            <a:extLst>
              <a:ext uri="{FF2B5EF4-FFF2-40B4-BE49-F238E27FC236}">
                <a16:creationId xmlns:a16="http://schemas.microsoft.com/office/drawing/2014/main" id="{12CA463C-7D43-7126-6AB9-8216A1364A17}"/>
              </a:ext>
            </a:extLst>
          </p:cNvPr>
          <p:cNvPicPr>
            <a:picLocks noChangeAspect="1"/>
          </p:cNvPicPr>
          <p:nvPr/>
        </p:nvPicPr>
        <p:blipFill>
          <a:blip r:embed="rId4"/>
          <a:stretch>
            <a:fillRect/>
          </a:stretch>
        </p:blipFill>
        <p:spPr>
          <a:xfrm>
            <a:off x="5697423" y="1523387"/>
            <a:ext cx="6037377" cy="4575155"/>
          </a:xfrm>
          <a:prstGeom prst="rect">
            <a:avLst/>
          </a:prstGeom>
          <a:ln>
            <a:solidFill>
              <a:schemeClr val="accent4">
                <a:lumMod val="20000"/>
                <a:lumOff val="80000"/>
              </a:schemeClr>
            </a:solidFill>
          </a:ln>
        </p:spPr>
      </p:pic>
    </p:spTree>
    <p:custDataLst>
      <p:tags r:id="rId1"/>
    </p:custDataLst>
    <p:extLst>
      <p:ext uri="{BB962C8B-B14F-4D97-AF65-F5344CB8AC3E}">
        <p14:creationId xmlns:p14="http://schemas.microsoft.com/office/powerpoint/2010/main" val="4049535562"/>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for the Clearinghouse – C/TPA</a:t>
            </a:r>
          </a:p>
        </p:txBody>
      </p:sp>
      <p:sp>
        <p:nvSpPr>
          <p:cNvPr id="2" name="Slide Number Placeholder 1"/>
          <p:cNvSpPr>
            <a:spLocks noGrp="1"/>
          </p:cNvSpPr>
          <p:nvPr>
            <p:ph type="sldNum" sz="quarter" idx="4"/>
          </p:nvPr>
        </p:nvSpPr>
        <p:spPr/>
        <p:txBody>
          <a:bodyPr/>
          <a:lstStyle/>
          <a:p>
            <a:fld id="{A01475F6-15BF-E945-87A6-683076D41687}" type="slidenum">
              <a:rPr lang="en-US" smtClean="0"/>
              <a:pPr/>
              <a:t>22</a:t>
            </a:fld>
            <a:endParaRPr lang="en-US"/>
          </a:p>
        </p:txBody>
      </p:sp>
      <p:sp>
        <p:nvSpPr>
          <p:cNvPr id="6" name="Content Placeholder 7">
            <a:extLst>
              <a:ext uri="{FF2B5EF4-FFF2-40B4-BE49-F238E27FC236}">
                <a16:creationId xmlns:a16="http://schemas.microsoft.com/office/drawing/2014/main" id="{8AA80395-D507-B033-8515-B82744D2C9CE}"/>
              </a:ext>
            </a:extLst>
          </p:cNvPr>
          <p:cNvSpPr>
            <a:spLocks noGrp="1"/>
          </p:cNvSpPr>
          <p:nvPr>
            <p:ph idx="1"/>
          </p:nvPr>
        </p:nvSpPr>
        <p:spPr>
          <a:xfrm>
            <a:off x="457200" y="1519518"/>
            <a:ext cx="4890655" cy="5109371"/>
          </a:xfrm>
        </p:spPr>
        <p:txBody>
          <a:bodyPr vert="horz" lIns="91440" tIns="45720" rIns="91440" bIns="45720" rtlCol="0" anchor="t">
            <a:normAutofit/>
          </a:bodyPr>
          <a:lstStyle/>
          <a:p>
            <a:pPr>
              <a:buClr>
                <a:srgbClr val="0070C0"/>
              </a:buClr>
              <a:buSzPct val="100000"/>
            </a:pPr>
            <a:r>
              <a:rPr lang="en-US" sz="2400" dirty="0">
                <a:latin typeface="Arial"/>
                <a:cs typeface="Arial"/>
              </a:rPr>
              <a:t>Confirm you are the Clearinghouse Administrator</a:t>
            </a:r>
          </a:p>
          <a:p>
            <a:pPr lvl="1">
              <a:buClr>
                <a:srgbClr val="0070C0"/>
              </a:buClr>
              <a:buSzPct val="100000"/>
              <a:buFont typeface="Arial" panose="020B0604020202020204" pitchFamily="34" charset="0"/>
              <a:buChar char="‒"/>
            </a:pPr>
            <a:r>
              <a:rPr lang="en-US" dirty="0">
                <a:solidFill>
                  <a:srgbClr val="262626"/>
                </a:solidFill>
              </a:rPr>
              <a:t>If not, you will need to register as a Clearinghouse Assistant. Contact your company’s Clearinghouse Administrator and ask them to send you an invitation to register</a:t>
            </a:r>
          </a:p>
          <a:p>
            <a:pPr>
              <a:buClr>
                <a:srgbClr val="0070C0"/>
              </a:buClr>
              <a:buSzPct val="100000"/>
            </a:pPr>
            <a:r>
              <a:rPr lang="en-US" sz="2400" dirty="0"/>
              <a:t>Company contact information will be used to populate the list of C/TPAs employers can choose from</a:t>
            </a:r>
          </a:p>
          <a:p>
            <a:pPr lvl="1">
              <a:buClr>
                <a:srgbClr val="0070C0"/>
              </a:buClr>
              <a:buSzPct val="100000"/>
              <a:buFont typeface="Arial" panose="020B0604020202020204" pitchFamily="34" charset="0"/>
              <a:buChar char="‒"/>
            </a:pPr>
            <a:r>
              <a:rPr lang="en-US" sz="2000" dirty="0">
                <a:solidFill>
                  <a:srgbClr val="262626"/>
                </a:solidFill>
              </a:rPr>
              <a:t>Make sure your clients know how you have listed your company name</a:t>
            </a:r>
          </a:p>
        </p:txBody>
      </p:sp>
      <p:pic>
        <p:nvPicPr>
          <p:cNvPr id="7" name="Picture 6">
            <a:extLst>
              <a:ext uri="{FF2B5EF4-FFF2-40B4-BE49-F238E27FC236}">
                <a16:creationId xmlns:a16="http://schemas.microsoft.com/office/drawing/2014/main" id="{6766F48F-B124-56F4-8FD7-DF2F5FECA919}"/>
              </a:ext>
            </a:extLst>
          </p:cNvPr>
          <p:cNvPicPr>
            <a:picLocks noChangeAspect="1"/>
          </p:cNvPicPr>
          <p:nvPr/>
        </p:nvPicPr>
        <p:blipFill>
          <a:blip r:embed="rId4"/>
          <a:stretch>
            <a:fillRect/>
          </a:stretch>
        </p:blipFill>
        <p:spPr>
          <a:xfrm>
            <a:off x="5831034" y="1859944"/>
            <a:ext cx="5903766" cy="3902041"/>
          </a:xfrm>
          <a:prstGeom prst="rect">
            <a:avLst/>
          </a:prstGeom>
        </p:spPr>
      </p:pic>
    </p:spTree>
    <p:custDataLst>
      <p:tags r:id="rId1"/>
    </p:custDataLst>
    <p:extLst>
      <p:ext uri="{BB962C8B-B14F-4D97-AF65-F5344CB8AC3E}">
        <p14:creationId xmlns:p14="http://schemas.microsoft.com/office/powerpoint/2010/main" val="505479661"/>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Registering for the Clearinghouse – MROs and SAPs</a:t>
            </a:r>
          </a:p>
        </p:txBody>
      </p:sp>
      <p:sp>
        <p:nvSpPr>
          <p:cNvPr id="2" name="Slide Number Placeholder 1"/>
          <p:cNvSpPr>
            <a:spLocks noGrp="1"/>
          </p:cNvSpPr>
          <p:nvPr>
            <p:ph type="sldNum" sz="quarter" idx="4"/>
          </p:nvPr>
        </p:nvSpPr>
        <p:spPr/>
        <p:txBody>
          <a:bodyPr/>
          <a:lstStyle/>
          <a:p>
            <a:fld id="{A01475F6-15BF-E945-87A6-683076D41687}" type="slidenum">
              <a:rPr lang="en-US" smtClean="0"/>
              <a:pPr/>
              <a:t>23</a:t>
            </a:fld>
            <a:endParaRPr lang="en-US"/>
          </a:p>
        </p:txBody>
      </p:sp>
      <p:sp>
        <p:nvSpPr>
          <p:cNvPr id="8" name="Content Placeholder 2">
            <a:extLst>
              <a:ext uri="{FF2B5EF4-FFF2-40B4-BE49-F238E27FC236}">
                <a16:creationId xmlns:a16="http://schemas.microsoft.com/office/drawing/2014/main" id="{9A60952E-9D9D-2783-B1E5-2461F7FB22F1}"/>
              </a:ext>
            </a:extLst>
          </p:cNvPr>
          <p:cNvSpPr>
            <a:spLocks noGrp="1"/>
          </p:cNvSpPr>
          <p:nvPr>
            <p:ph idx="1"/>
          </p:nvPr>
        </p:nvSpPr>
        <p:spPr>
          <a:xfrm>
            <a:off x="457200" y="1506071"/>
            <a:ext cx="5638800" cy="4775460"/>
          </a:xfrm>
        </p:spPr>
        <p:txBody>
          <a:bodyPr>
            <a:normAutofit/>
          </a:bodyPr>
          <a:lstStyle/>
          <a:p>
            <a:pPr>
              <a:buClr>
                <a:srgbClr val="0070C0"/>
              </a:buClr>
              <a:buSzPct val="100000"/>
            </a:pPr>
            <a:r>
              <a:rPr lang="en-US" sz="2400" dirty="0">
                <a:ea typeface="+mn-ea"/>
              </a:rPr>
              <a:t>MROs: Enter your MRO license information and self-certify you meet all MRO qualifications, per § </a:t>
            </a:r>
            <a:r>
              <a:rPr lang="en-US" sz="2400" kern="0" dirty="0">
                <a:solidFill>
                  <a:srgbClr val="000000">
                    <a:lumMod val="85000"/>
                    <a:lumOff val="15000"/>
                  </a:srgbClr>
                </a:solidFill>
                <a:latin typeface="Arial" panose="020B0604020202020204"/>
                <a:ea typeface="+mn-ea"/>
                <a:cs typeface="+mn-cs"/>
                <a:hlinkClick r:id="rId4"/>
              </a:rPr>
              <a:t>40.121</a:t>
            </a:r>
            <a:endParaRPr lang="en-US" sz="2400" kern="0" dirty="0">
              <a:solidFill>
                <a:srgbClr val="000000">
                  <a:lumMod val="85000"/>
                  <a:lumOff val="15000"/>
                </a:srgbClr>
              </a:solidFill>
              <a:latin typeface="Arial" panose="020B0604020202020204"/>
              <a:ea typeface="+mn-ea"/>
              <a:cs typeface="+mn-cs"/>
            </a:endParaRPr>
          </a:p>
          <a:p>
            <a:pPr marL="0" indent="0">
              <a:buNone/>
            </a:pPr>
            <a:endParaRPr lang="en-US" sz="2400" kern="0" dirty="0">
              <a:solidFill>
                <a:srgbClr val="000000">
                  <a:lumMod val="85000"/>
                  <a:lumOff val="15000"/>
                </a:srgbClr>
              </a:solidFill>
              <a:latin typeface="Arial" panose="020B0604020202020204"/>
              <a:ea typeface="+mn-ea"/>
              <a:cs typeface="+mn-cs"/>
            </a:endParaRPr>
          </a:p>
        </p:txBody>
      </p:sp>
      <p:pic>
        <p:nvPicPr>
          <p:cNvPr id="9" name="Picture 8">
            <a:extLst>
              <a:ext uri="{FF2B5EF4-FFF2-40B4-BE49-F238E27FC236}">
                <a16:creationId xmlns:a16="http://schemas.microsoft.com/office/drawing/2014/main" id="{AF2855FD-6ECB-6787-7A3D-4FA8B6365BB8}"/>
              </a:ext>
            </a:extLst>
          </p:cNvPr>
          <p:cNvPicPr>
            <a:picLocks noChangeAspect="1"/>
          </p:cNvPicPr>
          <p:nvPr/>
        </p:nvPicPr>
        <p:blipFill>
          <a:blip r:embed="rId5"/>
          <a:stretch>
            <a:fillRect/>
          </a:stretch>
        </p:blipFill>
        <p:spPr>
          <a:xfrm>
            <a:off x="873621" y="2827364"/>
            <a:ext cx="4805957" cy="3869732"/>
          </a:xfrm>
          <a:prstGeom prst="rect">
            <a:avLst/>
          </a:prstGeom>
          <a:ln>
            <a:solidFill>
              <a:schemeClr val="accent4">
                <a:lumMod val="20000"/>
                <a:lumOff val="80000"/>
              </a:schemeClr>
            </a:solidFill>
          </a:ln>
        </p:spPr>
      </p:pic>
      <p:sp>
        <p:nvSpPr>
          <p:cNvPr id="10" name="Content Placeholder 2">
            <a:extLst>
              <a:ext uri="{FF2B5EF4-FFF2-40B4-BE49-F238E27FC236}">
                <a16:creationId xmlns:a16="http://schemas.microsoft.com/office/drawing/2014/main" id="{FA4C72C6-3896-EB25-C929-98257FC15F45}"/>
              </a:ext>
            </a:extLst>
          </p:cNvPr>
          <p:cNvSpPr txBox="1">
            <a:spLocks/>
          </p:cNvSpPr>
          <p:nvPr/>
        </p:nvSpPr>
        <p:spPr>
          <a:xfrm>
            <a:off x="6366244" y="1506071"/>
            <a:ext cx="5468569" cy="1395368"/>
          </a:xfrm>
          <a:prstGeom prst="rect">
            <a:avLst/>
          </a:prstGeom>
        </p:spPr>
        <p:txBody>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lvl="0" defTabSz="914400" fontAlgn="auto">
              <a:lnSpc>
                <a:spcPct val="90000"/>
              </a:lnSpc>
              <a:spcBef>
                <a:spcPts val="1000"/>
              </a:spcBef>
              <a:spcAft>
                <a:spcPts val="0"/>
              </a:spcAft>
              <a:buClr>
                <a:srgbClr val="0070C0"/>
              </a:buClr>
              <a:buSzPct val="100000"/>
            </a:pPr>
            <a:r>
              <a:rPr lang="en-US" dirty="0">
                <a:solidFill>
                  <a:srgbClr val="414244"/>
                </a:solidFill>
                <a:latin typeface="Arial" panose="020B0604020202020204" pitchFamily="34" charset="0"/>
                <a:cs typeface="Arial" panose="020B0604020202020204" pitchFamily="34" charset="0"/>
              </a:rPr>
              <a:t>SAPs: Enter your SAP credential information and self-certify you meet all SAP qualifications, per § </a:t>
            </a:r>
            <a:r>
              <a:rPr kumimoji="0" lang="en-US" sz="2400" b="0" i="0" u="sng"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hlinkClick r:id="rId6"/>
              </a:rPr>
              <a:t>40.281</a:t>
            </a:r>
            <a:endParaRPr kumimoji="0" lang="en-US" sz="2400" b="0" i="0" u="sng"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10AEE754-9C84-7984-C363-57AE7C8219F7}"/>
              </a:ext>
            </a:extLst>
          </p:cNvPr>
          <p:cNvPicPr>
            <a:picLocks noChangeAspect="1"/>
          </p:cNvPicPr>
          <p:nvPr/>
        </p:nvPicPr>
        <p:blipFill>
          <a:blip r:embed="rId7"/>
          <a:stretch>
            <a:fillRect/>
          </a:stretch>
        </p:blipFill>
        <p:spPr>
          <a:xfrm>
            <a:off x="6641621" y="2827364"/>
            <a:ext cx="4917813" cy="3534094"/>
          </a:xfrm>
          <a:prstGeom prst="rect">
            <a:avLst/>
          </a:prstGeom>
          <a:ln>
            <a:solidFill>
              <a:schemeClr val="accent4">
                <a:lumMod val="20000"/>
                <a:lumOff val="80000"/>
              </a:schemeClr>
            </a:solidFill>
          </a:ln>
        </p:spPr>
      </p:pic>
    </p:spTree>
    <p:custDataLst>
      <p:tags r:id="rId1"/>
    </p:custDataLst>
    <p:extLst>
      <p:ext uri="{BB962C8B-B14F-4D97-AF65-F5344CB8AC3E}">
        <p14:creationId xmlns:p14="http://schemas.microsoft.com/office/powerpoint/2010/main" val="494904264"/>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Inviting Other Users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24</a:t>
            </a:fld>
            <a:endParaRPr lang="en-US"/>
          </a:p>
        </p:txBody>
      </p:sp>
      <p:sp>
        <p:nvSpPr>
          <p:cNvPr id="8" name="Content Placeholder 2">
            <a:extLst>
              <a:ext uri="{FF2B5EF4-FFF2-40B4-BE49-F238E27FC236}">
                <a16:creationId xmlns:a16="http://schemas.microsoft.com/office/drawing/2014/main" id="{7924AF76-8A83-BFAC-C079-65CA5BA2A3B6}"/>
              </a:ext>
            </a:extLst>
          </p:cNvPr>
          <p:cNvSpPr txBox="1">
            <a:spLocks/>
          </p:cNvSpPr>
          <p:nvPr/>
        </p:nvSpPr>
        <p:spPr>
          <a:xfrm>
            <a:off x="457200" y="1862782"/>
            <a:ext cx="4540898" cy="3243396"/>
          </a:xfrm>
          <a:prstGeom prst="rect">
            <a:avLst/>
          </a:prstGeom>
        </p:spPr>
        <p:txBody>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lvl="0" defTabSz="914400" fontAlgn="auto">
              <a:lnSpc>
                <a:spcPct val="90000"/>
              </a:lnSpc>
              <a:spcBef>
                <a:spcPts val="1000"/>
              </a:spcBef>
              <a:spcAft>
                <a:spcPts val="0"/>
              </a:spcAft>
              <a:buClr>
                <a:srgbClr val="0070C0"/>
              </a:buClr>
              <a:buSzPct val="100000"/>
            </a:pPr>
            <a:r>
              <a:rPr lang="en-US" dirty="0">
                <a:solidFill>
                  <a:srgbClr val="414244"/>
                </a:solidFill>
                <a:latin typeface="Arial" panose="020B0604020202020204" pitchFamily="34" charset="0"/>
                <a:cs typeface="Arial" panose="020B0604020202020204" pitchFamily="34" charset="0"/>
              </a:rPr>
              <a:t>Invite Assistant(s)</a:t>
            </a:r>
            <a:endParaRPr lang="en-US" sz="2200" dirty="0">
              <a:solidFill>
                <a:srgbClr val="414244"/>
              </a:solidFill>
              <a:latin typeface="Arial" panose="020B0604020202020204" pitchFamily="34" charset="0"/>
              <a:cs typeface="Arial" panose="020B0604020202020204" pitchFamily="34" charset="0"/>
            </a:endParaRPr>
          </a:p>
          <a:p>
            <a:pPr marL="800100" lvl="1" indent="-342900" defTabSz="914400" fontAlgn="auto">
              <a:lnSpc>
                <a:spcPct val="90000"/>
              </a:lnSpc>
              <a:spcBef>
                <a:spcPts val="500"/>
              </a:spcBef>
              <a:spcAft>
                <a:spcPts val="0"/>
              </a:spcAft>
              <a:buClr>
                <a:srgbClr val="0070C0"/>
              </a:buClr>
              <a:buSzPct val="100000"/>
              <a:buFont typeface="Arial" panose="020B0604020202020204" pitchFamily="34" charset="0"/>
              <a:buChar char="‒"/>
            </a:pPr>
            <a:r>
              <a:rPr lang="en-US" sz="2200" dirty="0">
                <a:solidFill>
                  <a:srgbClr val="414244"/>
                </a:solidFill>
                <a:latin typeface="Arial" panose="020B0604020202020204" pitchFamily="34" charset="0"/>
                <a:cs typeface="Arial" panose="020B0604020202020204" pitchFamily="34" charset="0"/>
              </a:rPr>
              <a:t>Ensure continuous access</a:t>
            </a:r>
          </a:p>
          <a:p>
            <a:pPr marL="800100" lvl="1" indent="-342900" defTabSz="914400" fontAlgn="auto">
              <a:lnSpc>
                <a:spcPct val="90000"/>
              </a:lnSpc>
              <a:spcBef>
                <a:spcPts val="500"/>
              </a:spcBef>
              <a:spcAft>
                <a:spcPts val="0"/>
              </a:spcAft>
              <a:buClr>
                <a:srgbClr val="0070C0"/>
              </a:buClr>
              <a:buSzPct val="100000"/>
              <a:buFont typeface="Arial" panose="020B0604020202020204" pitchFamily="34" charset="0"/>
              <a:buChar char="‒"/>
              <a:defRPr/>
            </a:pPr>
            <a:r>
              <a:rPr lang="en-US" sz="2200" dirty="0">
                <a:solidFill>
                  <a:srgbClr val="414244"/>
                </a:solidFill>
                <a:latin typeface="Arial" panose="020B0604020202020204" pitchFamily="34" charset="0"/>
                <a:cs typeface="Arial" panose="020B0604020202020204" pitchFamily="34" charset="0"/>
              </a:rPr>
              <a:t>Employers: not required for Portal users</a:t>
            </a:r>
          </a:p>
          <a:p>
            <a:pPr marL="800100" lvl="1" indent="-342900" defTabSz="914400" fontAlgn="auto">
              <a:lnSpc>
                <a:spcPct val="90000"/>
              </a:lnSpc>
              <a:spcBef>
                <a:spcPts val="500"/>
              </a:spcBef>
              <a:spcAft>
                <a:spcPts val="0"/>
              </a:spcAft>
              <a:buClr>
                <a:srgbClr val="0070C0"/>
              </a:buClr>
              <a:buSzPct val="100000"/>
              <a:buFont typeface="Arial" panose="020B0604020202020204" pitchFamily="34" charset="0"/>
              <a:buChar char="‒"/>
              <a:defRPr/>
            </a:pPr>
            <a:r>
              <a:rPr lang="en-US" sz="2200" dirty="0">
                <a:solidFill>
                  <a:srgbClr val="414244"/>
                </a:solidFill>
                <a:latin typeface="Arial" panose="020B0604020202020204" pitchFamily="34" charset="0"/>
                <a:cs typeface="Arial" panose="020B0604020202020204" pitchFamily="34" charset="0"/>
              </a:rPr>
              <a:t>Drivers do not have this feature</a:t>
            </a:r>
          </a:p>
          <a:p>
            <a:pPr lvl="0" defTabSz="914400" fontAlgn="auto">
              <a:lnSpc>
                <a:spcPct val="90000"/>
              </a:lnSpc>
              <a:spcBef>
                <a:spcPts val="1000"/>
              </a:spcBef>
              <a:spcAft>
                <a:spcPts val="0"/>
              </a:spcAft>
              <a:buClr>
                <a:srgbClr val="0070C0"/>
              </a:buClr>
              <a:buSzPct val="100000"/>
            </a:pPr>
            <a:r>
              <a:rPr lang="en-US" dirty="0">
                <a:solidFill>
                  <a:srgbClr val="414244"/>
                </a:solidFill>
                <a:latin typeface="Arial" panose="020B0604020202020204" pitchFamily="34" charset="0"/>
                <a:cs typeface="Arial" panose="020B0604020202020204" pitchFamily="34" charset="0"/>
              </a:rPr>
              <a:t>Additional Administrators register on the Clearinghouse website</a:t>
            </a:r>
          </a:p>
        </p:txBody>
      </p:sp>
      <p:pic>
        <p:nvPicPr>
          <p:cNvPr id="9" name="Picture 8">
            <a:extLst>
              <a:ext uri="{FF2B5EF4-FFF2-40B4-BE49-F238E27FC236}">
                <a16:creationId xmlns:a16="http://schemas.microsoft.com/office/drawing/2014/main" id="{B51F4929-12DA-07F7-3FB2-68A0B8123D89}"/>
              </a:ext>
            </a:extLst>
          </p:cNvPr>
          <p:cNvPicPr>
            <a:picLocks noChangeAspect="1"/>
          </p:cNvPicPr>
          <p:nvPr/>
        </p:nvPicPr>
        <p:blipFill>
          <a:blip r:embed="rId4"/>
          <a:stretch>
            <a:fillRect/>
          </a:stretch>
        </p:blipFill>
        <p:spPr>
          <a:xfrm>
            <a:off x="5330598" y="1862782"/>
            <a:ext cx="6179188" cy="3760000"/>
          </a:xfrm>
          <a:prstGeom prst="rect">
            <a:avLst/>
          </a:prstGeom>
        </p:spPr>
      </p:pic>
    </p:spTree>
    <p:custDataLst>
      <p:tags r:id="rId1"/>
    </p:custDataLst>
    <p:extLst>
      <p:ext uri="{BB962C8B-B14F-4D97-AF65-F5344CB8AC3E}">
        <p14:creationId xmlns:p14="http://schemas.microsoft.com/office/powerpoint/2010/main" val="2505187932"/>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215" y="1874793"/>
            <a:ext cx="5218994" cy="1327592"/>
          </a:xfrm>
        </p:spPr>
        <p:txBody>
          <a:bodyPr/>
          <a:lstStyle/>
          <a:p>
            <a:r>
              <a:rPr lang="en-US"/>
              <a:t>Queries and Consent Requests</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75F6-15BF-E945-87A6-683076D41687}" type="slidenum">
              <a:rPr kumimoji="0" lang="en-US" sz="11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000000"/>
              </a:solidFill>
              <a:effectLst/>
              <a:uLnTx/>
              <a:uFillTx/>
              <a:latin typeface="Arial" charset="0"/>
              <a:cs typeface="Arial" charset="0"/>
            </a:endParaRPr>
          </a:p>
        </p:txBody>
      </p:sp>
    </p:spTree>
    <p:custDataLst>
      <p:tags r:id="rId1"/>
    </p:custDataLst>
    <p:extLst>
      <p:ext uri="{BB962C8B-B14F-4D97-AF65-F5344CB8AC3E}">
        <p14:creationId xmlns:p14="http://schemas.microsoft.com/office/powerpoint/2010/main" val="125692616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Query Requirement</a:t>
            </a:r>
          </a:p>
        </p:txBody>
      </p:sp>
      <p:sp>
        <p:nvSpPr>
          <p:cNvPr id="2" name="Slide Number Placeholder 1"/>
          <p:cNvSpPr>
            <a:spLocks noGrp="1"/>
          </p:cNvSpPr>
          <p:nvPr>
            <p:ph type="sldNum" sz="quarter" idx="4"/>
          </p:nvPr>
        </p:nvSpPr>
        <p:spPr/>
        <p:txBody>
          <a:bodyPr/>
          <a:lstStyle/>
          <a:p>
            <a:fld id="{A01475F6-15BF-E945-87A6-683076D41687}" type="slidenum">
              <a:rPr lang="en-US" smtClean="0"/>
              <a:pPr/>
              <a:t>26</a:t>
            </a:fld>
            <a:endParaRPr lang="en-US"/>
          </a:p>
        </p:txBody>
      </p:sp>
      <p:sp>
        <p:nvSpPr>
          <p:cNvPr id="3" name="Content Placeholder 2">
            <a:extLst>
              <a:ext uri="{FF2B5EF4-FFF2-40B4-BE49-F238E27FC236}">
                <a16:creationId xmlns:a16="http://schemas.microsoft.com/office/drawing/2014/main" id="{96DF6671-7E6A-2FE7-3DD8-7C5D09AEAC9A}"/>
              </a:ext>
            </a:extLst>
          </p:cNvPr>
          <p:cNvSpPr>
            <a:spLocks noGrp="1"/>
          </p:cNvSpPr>
          <p:nvPr>
            <p:ph idx="1"/>
          </p:nvPr>
        </p:nvSpPr>
        <p:spPr>
          <a:xfrm>
            <a:off x="457200" y="1455523"/>
            <a:ext cx="11277600" cy="4938088"/>
          </a:xfrm>
        </p:spPr>
        <p:txBody>
          <a:bodyPr>
            <a:normAutofit/>
          </a:bodyPr>
          <a:lstStyle/>
          <a:p>
            <a:pPr>
              <a:buClr>
                <a:srgbClr val="0070C0"/>
              </a:buClr>
            </a:pPr>
            <a:r>
              <a:rPr lang="en-US" sz="2400" dirty="0"/>
              <a:t>A query is a check of the Clearinghouse to ensure a CDL driver is not prohibited from performing safety-sensitive functions (such as operating a CMV) due to a drug and alcohol program violation</a:t>
            </a:r>
          </a:p>
          <a:p>
            <a:pPr>
              <a:buClr>
                <a:srgbClr val="0070C0"/>
              </a:buClr>
            </a:pPr>
            <a:r>
              <a:rPr lang="en-US" sz="2400" dirty="0"/>
              <a:t>All queries require driver consent</a:t>
            </a:r>
            <a:endParaRPr lang="en-US" sz="2400" b="1" dirty="0">
              <a:solidFill>
                <a:schemeClr val="accent5">
                  <a:lumMod val="50000"/>
                </a:schemeClr>
              </a:solidFill>
            </a:endParaRPr>
          </a:p>
        </p:txBody>
      </p:sp>
      <p:graphicFrame>
        <p:nvGraphicFramePr>
          <p:cNvPr id="5" name="Table 4">
            <a:extLst>
              <a:ext uri="{FF2B5EF4-FFF2-40B4-BE49-F238E27FC236}">
                <a16:creationId xmlns:a16="http://schemas.microsoft.com/office/drawing/2014/main" id="{0846E3DA-1794-8EBC-8A5E-94A0F977A7DE}"/>
              </a:ext>
            </a:extLst>
          </p:cNvPr>
          <p:cNvGraphicFramePr>
            <a:graphicFrameLocks noGrp="1"/>
          </p:cNvGraphicFramePr>
          <p:nvPr>
            <p:extLst>
              <p:ext uri="{D42A27DB-BD31-4B8C-83A1-F6EECF244321}">
                <p14:modId xmlns:p14="http://schemas.microsoft.com/office/powerpoint/2010/main" val="2618883208"/>
              </p:ext>
            </p:extLst>
          </p:nvPr>
        </p:nvGraphicFramePr>
        <p:xfrm>
          <a:off x="665373" y="3429000"/>
          <a:ext cx="11069427" cy="2522950"/>
        </p:xfrm>
        <a:graphic>
          <a:graphicData uri="http://schemas.openxmlformats.org/drawingml/2006/table">
            <a:tbl>
              <a:tblPr firstRow="1" bandRow="1">
                <a:tableStyleId>{74C1A8A3-306A-4EB7-A6B1-4F7E0EB9C5D6}</a:tableStyleId>
              </a:tblPr>
              <a:tblGrid>
                <a:gridCol w="2858347">
                  <a:extLst>
                    <a:ext uri="{9D8B030D-6E8A-4147-A177-3AD203B41FA5}">
                      <a16:colId xmlns:a16="http://schemas.microsoft.com/office/drawing/2014/main" val="3701947397"/>
                    </a:ext>
                  </a:extLst>
                </a:gridCol>
                <a:gridCol w="8211080">
                  <a:extLst>
                    <a:ext uri="{9D8B030D-6E8A-4147-A177-3AD203B41FA5}">
                      <a16:colId xmlns:a16="http://schemas.microsoft.com/office/drawing/2014/main" val="1400012759"/>
                    </a:ext>
                  </a:extLst>
                </a:gridCol>
              </a:tblGrid>
              <a:tr h="389370">
                <a:tc>
                  <a:txBody>
                    <a:bodyPr/>
                    <a:lstStyle/>
                    <a:p>
                      <a:r>
                        <a:rPr lang="en-US" sz="2000" dirty="0">
                          <a:solidFill>
                            <a:schemeClr val="tx1"/>
                          </a:solidFill>
                          <a:latin typeface="Arial"/>
                          <a:cs typeface="Arial"/>
                        </a:rPr>
                        <a:t>Query Type</a:t>
                      </a:r>
                    </a:p>
                  </a:txBody>
                  <a:tcPr>
                    <a:solidFill>
                      <a:srgbClr val="0070C0"/>
                    </a:solidFill>
                  </a:tcPr>
                </a:tc>
                <a:tc>
                  <a:txBody>
                    <a:bodyPr/>
                    <a:lstStyle/>
                    <a:p>
                      <a:r>
                        <a:rPr lang="en-US" sz="2000" dirty="0">
                          <a:latin typeface="Arial" panose="020B0604020202020204" pitchFamily="34" charset="0"/>
                          <a:cs typeface="Arial" panose="020B0604020202020204" pitchFamily="34" charset="0"/>
                        </a:rPr>
                        <a:t>Description</a:t>
                      </a:r>
                    </a:p>
                  </a:txBody>
                  <a:tcPr>
                    <a:solidFill>
                      <a:srgbClr val="0070C0"/>
                    </a:solidFill>
                  </a:tcPr>
                </a:tc>
                <a:extLst>
                  <a:ext uri="{0D108BD9-81ED-4DB2-BD59-A6C34878D82A}">
                    <a16:rowId xmlns:a16="http://schemas.microsoft.com/office/drawing/2014/main" val="3933332637"/>
                  </a:ext>
                </a:extLst>
              </a:tr>
              <a:tr h="572576">
                <a:tc>
                  <a:txBody>
                    <a:bodyPr/>
                    <a:lstStyle/>
                    <a:p>
                      <a:r>
                        <a:rPr lang="en-US" sz="1800" b="1">
                          <a:latin typeface="Arial"/>
                          <a:cs typeface="Arial"/>
                        </a:rPr>
                        <a:t>Pre-employment query</a:t>
                      </a:r>
                    </a:p>
                  </a:txBody>
                  <a:tcPr/>
                </a:tc>
                <a:tc>
                  <a:txBody>
                    <a:bodyPr/>
                    <a:lstStyle/>
                    <a:p>
                      <a:r>
                        <a:rPr lang="en-US" sz="1700">
                          <a:latin typeface="Arial"/>
                          <a:cs typeface="Arial"/>
                        </a:rPr>
                        <a:t>Required for all newly hired CDL drivers</a:t>
                      </a:r>
                    </a:p>
                  </a:txBody>
                  <a:tcPr/>
                </a:tc>
                <a:extLst>
                  <a:ext uri="{0D108BD9-81ED-4DB2-BD59-A6C34878D82A}">
                    <a16:rowId xmlns:a16="http://schemas.microsoft.com/office/drawing/2014/main" val="1073469594"/>
                  </a:ext>
                </a:extLst>
              </a:tr>
              <a:tr h="1554134">
                <a:tc>
                  <a:txBody>
                    <a:bodyPr/>
                    <a:lstStyle/>
                    <a:p>
                      <a:r>
                        <a:rPr lang="en-US" sz="1800" b="1" dirty="0">
                          <a:latin typeface="Arial" panose="020B0604020202020204" pitchFamily="34" charset="0"/>
                          <a:cs typeface="Arial" panose="020B0604020202020204" pitchFamily="34" charset="0"/>
                        </a:rPr>
                        <a:t>Annual query</a:t>
                      </a:r>
                    </a:p>
                  </a:txBody>
                  <a:tcPr/>
                </a:tc>
                <a:tc>
                  <a:txBody>
                    <a:bodyPr/>
                    <a:lstStyle/>
                    <a:p>
                      <a:r>
                        <a:rPr lang="en-US" sz="1700" dirty="0">
                          <a:latin typeface="Arial" panose="020B0604020202020204" pitchFamily="34" charset="0"/>
                          <a:cs typeface="Arial" panose="020B0604020202020204" pitchFamily="34" charset="0"/>
                        </a:rPr>
                        <a:t>Follows a rolling 12-month calendar</a:t>
                      </a:r>
                    </a:p>
                    <a:p>
                      <a:r>
                        <a:rPr lang="en-US" sz="1700" dirty="0">
                          <a:latin typeface="Arial"/>
                          <a:cs typeface="Arial"/>
                        </a:rPr>
                        <a:t>Example: A query on driver J. Smith on</a:t>
                      </a:r>
                      <a:r>
                        <a:rPr lang="en-US" sz="1700" baseline="0" dirty="0">
                          <a:latin typeface="Arial"/>
                          <a:cs typeface="Arial"/>
                        </a:rPr>
                        <a:t> December 1</a:t>
                      </a:r>
                      <a:r>
                        <a:rPr lang="en-US" sz="1700" baseline="0" dirty="0">
                          <a:solidFill>
                            <a:schemeClr val="tx1"/>
                          </a:solidFill>
                          <a:latin typeface="Arial"/>
                          <a:cs typeface="Arial"/>
                        </a:rPr>
                        <a:t>, 2022 satisfies the annual query requirement for J. Smith until December 1, 2023</a:t>
                      </a:r>
                    </a:p>
                    <a:p>
                      <a:endParaRPr lang="en-US" sz="1700" baseline="0" dirty="0"/>
                    </a:p>
                  </a:txBody>
                  <a:tcPr/>
                </a:tc>
                <a:extLst>
                  <a:ext uri="{0D108BD9-81ED-4DB2-BD59-A6C34878D82A}">
                    <a16:rowId xmlns:a16="http://schemas.microsoft.com/office/drawing/2014/main" val="1250068161"/>
                  </a:ext>
                </a:extLst>
              </a:tr>
            </a:tbl>
          </a:graphicData>
        </a:graphic>
      </p:graphicFrame>
    </p:spTree>
    <p:custDataLst>
      <p:tags r:id="rId1"/>
    </p:custDataLst>
    <p:extLst>
      <p:ext uri="{BB962C8B-B14F-4D97-AF65-F5344CB8AC3E}">
        <p14:creationId xmlns:p14="http://schemas.microsoft.com/office/powerpoint/2010/main" val="3740347665"/>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Consent Requirements Based on Type of Query</a:t>
            </a:r>
          </a:p>
        </p:txBody>
      </p:sp>
      <p:sp>
        <p:nvSpPr>
          <p:cNvPr id="2" name="Slide Number Placeholder 1"/>
          <p:cNvSpPr>
            <a:spLocks noGrp="1"/>
          </p:cNvSpPr>
          <p:nvPr>
            <p:ph type="sldNum" sz="quarter" idx="4"/>
          </p:nvPr>
        </p:nvSpPr>
        <p:spPr/>
        <p:txBody>
          <a:bodyPr/>
          <a:lstStyle/>
          <a:p>
            <a:fld id="{A01475F6-15BF-E945-87A6-683076D41687}" type="slidenum">
              <a:rPr lang="en-US" smtClean="0"/>
              <a:pPr/>
              <a:t>27</a:t>
            </a:fld>
            <a:endParaRPr lang="en-US"/>
          </a:p>
        </p:txBody>
      </p:sp>
      <p:graphicFrame>
        <p:nvGraphicFramePr>
          <p:cNvPr id="8" name="Table 7">
            <a:extLst>
              <a:ext uri="{FF2B5EF4-FFF2-40B4-BE49-F238E27FC236}">
                <a16:creationId xmlns:a16="http://schemas.microsoft.com/office/drawing/2014/main" id="{102E608E-5D32-F3DF-241E-F0F14876239A}"/>
              </a:ext>
            </a:extLst>
          </p:cNvPr>
          <p:cNvGraphicFramePr>
            <a:graphicFrameLocks noGrp="1"/>
          </p:cNvGraphicFramePr>
          <p:nvPr>
            <p:extLst>
              <p:ext uri="{D42A27DB-BD31-4B8C-83A1-F6EECF244321}">
                <p14:modId xmlns:p14="http://schemas.microsoft.com/office/powerpoint/2010/main" val="108170241"/>
              </p:ext>
            </p:extLst>
          </p:nvPr>
        </p:nvGraphicFramePr>
        <p:xfrm>
          <a:off x="429686" y="1755165"/>
          <a:ext cx="7733790" cy="4307335"/>
        </p:xfrm>
        <a:graphic>
          <a:graphicData uri="http://schemas.openxmlformats.org/drawingml/2006/table">
            <a:tbl>
              <a:tblPr firstRow="1" bandRow="1">
                <a:tableStyleId>{21E4AEA4-8DFA-4A89-87EB-49C32662AFE0}</a:tableStyleId>
              </a:tblPr>
              <a:tblGrid>
                <a:gridCol w="2442432">
                  <a:extLst>
                    <a:ext uri="{9D8B030D-6E8A-4147-A177-3AD203B41FA5}">
                      <a16:colId xmlns:a16="http://schemas.microsoft.com/office/drawing/2014/main" val="4155740382"/>
                    </a:ext>
                  </a:extLst>
                </a:gridCol>
                <a:gridCol w="2235200">
                  <a:extLst>
                    <a:ext uri="{9D8B030D-6E8A-4147-A177-3AD203B41FA5}">
                      <a16:colId xmlns:a16="http://schemas.microsoft.com/office/drawing/2014/main" val="3680952420"/>
                    </a:ext>
                  </a:extLst>
                </a:gridCol>
                <a:gridCol w="3056158">
                  <a:extLst>
                    <a:ext uri="{9D8B030D-6E8A-4147-A177-3AD203B41FA5}">
                      <a16:colId xmlns:a16="http://schemas.microsoft.com/office/drawing/2014/main" val="1960555441"/>
                    </a:ext>
                  </a:extLst>
                </a:gridCol>
              </a:tblGrid>
              <a:tr h="544365">
                <a:tc>
                  <a:txBody>
                    <a:bodyPr/>
                    <a:lstStyle/>
                    <a:p>
                      <a:pPr algn="l"/>
                      <a:r>
                        <a:rPr lang="en-US" sz="1600">
                          <a:solidFill>
                            <a:schemeClr val="bg1"/>
                          </a:solidFill>
                          <a:latin typeface="Arial"/>
                          <a:cs typeface="Arial"/>
                        </a:rPr>
                        <a:t>Reason for Query</a:t>
                      </a:r>
                      <a:endParaRPr lang="en-US" sz="1600">
                        <a:latin typeface="Arial"/>
                        <a:cs typeface="Arial"/>
                      </a:endParaRP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tc>
                  <a:txBody>
                    <a:bodyPr/>
                    <a:lstStyle/>
                    <a:p>
                      <a:pPr algn="l"/>
                      <a:r>
                        <a:rPr lang="en-US" sz="1600">
                          <a:latin typeface="Arial" panose="020B0604020202020204" pitchFamily="34" charset="0"/>
                          <a:cs typeface="Arial" panose="020B0604020202020204" pitchFamily="34" charset="0"/>
                        </a:rPr>
                        <a:t>Type</a:t>
                      </a:r>
                      <a:r>
                        <a:rPr lang="en-US" sz="1600" baseline="0">
                          <a:latin typeface="Arial" panose="020B0604020202020204" pitchFamily="34" charset="0"/>
                          <a:cs typeface="Arial" panose="020B0604020202020204" pitchFamily="34" charset="0"/>
                        </a:rPr>
                        <a:t> of Query</a:t>
                      </a:r>
                      <a:endParaRPr lang="en-US" sz="1600">
                        <a:latin typeface="Arial" panose="020B0604020202020204" pitchFamily="34" charset="0"/>
                        <a:cs typeface="Arial" panose="020B0604020202020204" pitchFamily="34" charset="0"/>
                      </a:endParaRP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tc>
                  <a:txBody>
                    <a:bodyPr/>
                    <a:lstStyle/>
                    <a:p>
                      <a:pPr algn="l"/>
                      <a:r>
                        <a:rPr lang="en-US" sz="1600">
                          <a:latin typeface="Arial"/>
                          <a:cs typeface="Arial"/>
                        </a:rPr>
                        <a:t>Consent Required</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extLst>
                  <a:ext uri="{0D108BD9-81ED-4DB2-BD59-A6C34878D82A}">
                    <a16:rowId xmlns:a16="http://schemas.microsoft.com/office/drawing/2014/main" val="1143845250"/>
                  </a:ext>
                </a:extLst>
              </a:tr>
              <a:tr h="1812253">
                <a:tc>
                  <a:txBody>
                    <a:bodyPr/>
                    <a:lstStyle/>
                    <a:p>
                      <a:pPr marL="0" marR="0" lvl="0" indent="0" algn="ctr" defTabSz="6858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1" dirty="0">
                          <a:solidFill>
                            <a:srgbClr val="414244"/>
                          </a:solidFill>
                          <a:latin typeface="Arial" panose="020B0604020202020204" pitchFamily="34" charset="0"/>
                          <a:cs typeface="Arial" panose="020B0604020202020204" pitchFamily="34" charset="0"/>
                        </a:rPr>
                        <a:t>Annual query</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0" kern="1200" dirty="0">
                          <a:solidFill>
                            <a:srgbClr val="414244"/>
                          </a:solidFill>
                          <a:latin typeface="Arial"/>
                          <a:ea typeface="+mn-ea"/>
                          <a:cs typeface="Arial"/>
                        </a:rPr>
                        <a:t>Limited query</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tc>
                  <a:txBody>
                    <a:bodyPr/>
                    <a:lstStyle/>
                    <a:p>
                      <a:pPr marL="0" marR="0" lvl="0" indent="0" algn="l" defTabSz="6858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400" kern="1200" dirty="0">
                          <a:solidFill>
                            <a:srgbClr val="414244"/>
                          </a:solidFill>
                          <a:latin typeface="Arial" panose="020B0604020202020204" pitchFamily="34" charset="0"/>
                          <a:ea typeface="+mn-ea"/>
                          <a:cs typeface="Arial" panose="020B0604020202020204" pitchFamily="34" charset="0"/>
                        </a:rPr>
                        <a:t>General consent, done</a:t>
                      </a:r>
                      <a:r>
                        <a:rPr lang="en-US" sz="1400" kern="1200" baseline="0" dirty="0">
                          <a:solidFill>
                            <a:srgbClr val="414244"/>
                          </a:solidFill>
                          <a:latin typeface="Arial" panose="020B0604020202020204" pitchFamily="34" charset="0"/>
                          <a:ea typeface="+mn-ea"/>
                          <a:cs typeface="Arial" panose="020B0604020202020204" pitchFamily="34" charset="0"/>
                        </a:rPr>
                        <a:t> o</a:t>
                      </a:r>
                      <a:r>
                        <a:rPr lang="en-US" sz="1400" kern="1200" dirty="0">
                          <a:solidFill>
                            <a:srgbClr val="414244"/>
                          </a:solidFill>
                          <a:latin typeface="Arial" panose="020B0604020202020204" pitchFamily="34" charset="0"/>
                          <a:ea typeface="+mn-ea"/>
                          <a:cs typeface="Arial" panose="020B0604020202020204" pitchFamily="34" charset="0"/>
                        </a:rPr>
                        <a:t>utside the Clearinghouse</a:t>
                      </a:r>
                    </a:p>
                    <a:p>
                      <a:pPr marL="0" marR="0" lvl="0" indent="0" algn="l" defTabSz="6858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400" kern="1200" dirty="0">
                          <a:solidFill>
                            <a:srgbClr val="414244"/>
                          </a:solidFill>
                          <a:latin typeface="Arial" panose="020B0604020202020204" pitchFamily="34" charset="0"/>
                          <a:ea typeface="+mn-ea"/>
                          <a:cs typeface="Arial" panose="020B0604020202020204" pitchFamily="34" charset="0"/>
                        </a:rPr>
                        <a:t>May be electronic or wet signature, one time or unlimited</a:t>
                      </a:r>
                    </a:p>
                    <a:p>
                      <a:pPr marL="0" marR="0" lvl="0" indent="0" algn="l" defTabSz="685800" rtl="0" eaLnBrk="1" fontAlgn="auto" latinLnBrk="0" hangingPunct="1">
                        <a:lnSpc>
                          <a:spcPct val="100000"/>
                        </a:lnSpc>
                        <a:spcBef>
                          <a:spcPts val="600"/>
                        </a:spcBef>
                        <a:spcAft>
                          <a:spcPts val="1200"/>
                        </a:spcAft>
                        <a:buClrTx/>
                        <a:buSzTx/>
                        <a:buFont typeface="Arial" panose="020B0604020202020204" pitchFamily="34" charset="0"/>
                        <a:buNone/>
                        <a:tabLst/>
                        <a:defRPr/>
                      </a:pPr>
                      <a:r>
                        <a:rPr lang="en-US" sz="1400" dirty="0">
                          <a:solidFill>
                            <a:srgbClr val="414244"/>
                          </a:solidFill>
                          <a:latin typeface="Arial" panose="020B0604020202020204" pitchFamily="34" charset="0"/>
                          <a:cs typeface="Arial" panose="020B0604020202020204" pitchFamily="34" charset="0"/>
                        </a:rPr>
                        <a:t>Limited consent form must specify time range</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extLst>
                  <a:ext uri="{0D108BD9-81ED-4DB2-BD59-A6C34878D82A}">
                    <a16:rowId xmlns:a16="http://schemas.microsoft.com/office/drawing/2014/main" val="3602273683"/>
                  </a:ext>
                </a:extLst>
              </a:tr>
              <a:tr h="1950717">
                <a:tc>
                  <a:txBody>
                    <a:bodyPr/>
                    <a:lstStyle/>
                    <a:p>
                      <a:pPr marL="0" indent="0" algn="ctr">
                        <a:spcAft>
                          <a:spcPts val="600"/>
                        </a:spcAft>
                        <a:buFont typeface="Arial" panose="020B0604020202020204" pitchFamily="34" charset="0"/>
                        <a:buNone/>
                      </a:pPr>
                      <a:r>
                        <a:rPr lang="en-US" sz="1600" b="1" dirty="0"/>
                        <a:t> </a:t>
                      </a:r>
                      <a:r>
                        <a:rPr lang="en-US" sz="1600" b="1" dirty="0">
                          <a:solidFill>
                            <a:srgbClr val="414244"/>
                          </a:solidFill>
                          <a:latin typeface="Arial"/>
                          <a:cs typeface="Arial"/>
                        </a:rPr>
                        <a:t>Pre-employment query</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15000"/>
                      </a:srgbClr>
                    </a:solidFill>
                  </a:tcPr>
                </a:tc>
                <a:tc>
                  <a:txBody>
                    <a:bodyPr/>
                    <a:lstStyle/>
                    <a:p>
                      <a:pPr marL="0" indent="0" algn="ctr" defTabSz="685800" rtl="0" eaLnBrk="1" latinLnBrk="0" hangingPunct="1">
                        <a:spcAft>
                          <a:spcPts val="600"/>
                        </a:spcAft>
                        <a:buFont typeface="Arial" panose="020B0604020202020204" pitchFamily="34" charset="0"/>
                        <a:buNone/>
                      </a:pPr>
                      <a:r>
                        <a:rPr lang="en-US" sz="1600" b="0" kern="1200" dirty="0">
                          <a:solidFill>
                            <a:srgbClr val="414244"/>
                          </a:solidFill>
                          <a:latin typeface="Arial"/>
                          <a:ea typeface="+mn-ea"/>
                          <a:cs typeface="Arial"/>
                        </a:rPr>
                        <a:t>Full query</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15000"/>
                      </a:srgbClr>
                    </a:solidFill>
                  </a:tcPr>
                </a:tc>
                <a:tc>
                  <a:txBody>
                    <a:body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400" kern="1200" dirty="0">
                          <a:solidFill>
                            <a:srgbClr val="414244"/>
                          </a:solidFill>
                          <a:latin typeface="Arial" panose="020B0604020202020204" pitchFamily="34" charset="0"/>
                          <a:ea typeface="+mn-ea"/>
                          <a:cs typeface="Arial" panose="020B0604020202020204" pitchFamily="34" charset="0"/>
                        </a:rPr>
                        <a:t>Specific consent, provided electronically within the Clearinghouse</a:t>
                      </a:r>
                    </a:p>
                    <a:p>
                      <a:pPr marL="0" indent="0" algn="l">
                        <a:spcAft>
                          <a:spcPts val="1200"/>
                        </a:spcAft>
                        <a:buFont typeface="Arial" panose="020B0604020202020204" pitchFamily="34" charset="0"/>
                        <a:buNone/>
                      </a:pPr>
                      <a:r>
                        <a:rPr lang="en-US" sz="1400" dirty="0">
                          <a:solidFill>
                            <a:srgbClr val="414244"/>
                          </a:solidFill>
                          <a:latin typeface="Arial" panose="020B0604020202020204" pitchFamily="34" charset="0"/>
                          <a:cs typeface="Arial" panose="020B0604020202020204" pitchFamily="34" charset="0"/>
                        </a:rPr>
                        <a:t>Required for each full query of</a:t>
                      </a:r>
                      <a:r>
                        <a:rPr lang="en-US" sz="1400" baseline="0" dirty="0">
                          <a:solidFill>
                            <a:srgbClr val="414244"/>
                          </a:solidFill>
                          <a:latin typeface="Arial" panose="020B0604020202020204" pitchFamily="34" charset="0"/>
                          <a:cs typeface="Arial" panose="020B0604020202020204" pitchFamily="34" charset="0"/>
                        </a:rPr>
                        <a:t> an</a:t>
                      </a:r>
                      <a:r>
                        <a:rPr lang="en-US" sz="1400" dirty="0">
                          <a:solidFill>
                            <a:srgbClr val="414244"/>
                          </a:solidFill>
                          <a:latin typeface="Arial" panose="020B0604020202020204" pitchFamily="34" charset="0"/>
                          <a:cs typeface="Arial" panose="020B0604020202020204" pitchFamily="34" charset="0"/>
                        </a:rPr>
                        <a:t> individual driver</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15000"/>
                      </a:srgbClr>
                    </a:solidFill>
                  </a:tcPr>
                </a:tc>
                <a:extLst>
                  <a:ext uri="{0D108BD9-81ED-4DB2-BD59-A6C34878D82A}">
                    <a16:rowId xmlns:a16="http://schemas.microsoft.com/office/drawing/2014/main" val="2829948112"/>
                  </a:ext>
                </a:extLst>
              </a:tr>
            </a:tbl>
          </a:graphicData>
        </a:graphic>
      </p:graphicFrame>
      <p:sp>
        <p:nvSpPr>
          <p:cNvPr id="9" name="TextBox 8">
            <a:extLst>
              <a:ext uri="{FF2B5EF4-FFF2-40B4-BE49-F238E27FC236}">
                <a16:creationId xmlns:a16="http://schemas.microsoft.com/office/drawing/2014/main" id="{A7C8EB2A-449C-17F0-C493-F218D9BB8408}"/>
              </a:ext>
            </a:extLst>
          </p:cNvPr>
          <p:cNvSpPr txBox="1"/>
          <p:nvPr/>
        </p:nvSpPr>
        <p:spPr>
          <a:xfrm>
            <a:off x="9351610" y="2056085"/>
            <a:ext cx="2406898" cy="646331"/>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Download a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sample general consent form</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pic>
        <p:nvPicPr>
          <p:cNvPr id="10" name="Picture 9">
            <a:extLst>
              <a:ext uri="{FF2B5EF4-FFF2-40B4-BE49-F238E27FC236}">
                <a16:creationId xmlns:a16="http://schemas.microsoft.com/office/drawing/2014/main" id="{3FA223CE-3151-E83C-FDF2-9E881754D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2602" y="2126710"/>
            <a:ext cx="477977" cy="505079"/>
          </a:xfrm>
          <a:prstGeom prst="rect">
            <a:avLst/>
          </a:prstGeom>
        </p:spPr>
      </p:pic>
      <p:sp>
        <p:nvSpPr>
          <p:cNvPr id="11" name="TextBox 10">
            <a:extLst>
              <a:ext uri="{FF2B5EF4-FFF2-40B4-BE49-F238E27FC236}">
                <a16:creationId xmlns:a16="http://schemas.microsoft.com/office/drawing/2014/main" id="{5795F265-E6F5-E8E4-1E0B-353A340478F2}"/>
              </a:ext>
            </a:extLst>
          </p:cNvPr>
          <p:cNvSpPr txBox="1"/>
          <p:nvPr/>
        </p:nvSpPr>
        <p:spPr>
          <a:xfrm>
            <a:off x="8466161" y="2500523"/>
            <a:ext cx="3558604" cy="3655360"/>
          </a:xfrm>
          <a:prstGeom prst="rect">
            <a:avLst/>
          </a:prstGeom>
          <a:noFill/>
        </p:spPr>
        <p:txBody>
          <a:bodyPr wrap="square" rtlCol="0">
            <a:spAutoFit/>
          </a:bodyPr>
          <a:lstStyle/>
          <a:p>
            <a:pPr marL="228600" lvl="0" indent="-228600" defTabSz="914400">
              <a:lnSpc>
                <a:spcPct val="90000"/>
              </a:lnSpc>
              <a:spcBef>
                <a:spcPts val="1000"/>
              </a:spcBef>
              <a:buClr>
                <a:srgbClr val="001647"/>
              </a:buClr>
              <a:buSzPct val="140000"/>
              <a:buFont typeface="Arial" panose="020B0604020202020204" pitchFamily="34" charset="0"/>
              <a:buChar char="•"/>
            </a:pPr>
            <a:endParaRPr lang="en-US" sz="2800" dirty="0">
              <a:solidFill>
                <a:srgbClr val="414244"/>
              </a:solidFill>
              <a:latin typeface="Arial" panose="020B0604020202020204" pitchFamily="34" charset="0"/>
              <a:cs typeface="Arial" panose="020B0604020202020204" pitchFamily="34" charset="0"/>
            </a:endParaRPr>
          </a:p>
          <a:p>
            <a:pPr marL="342900" lvl="0" indent="-342900" defTabSz="914400">
              <a:lnSpc>
                <a:spcPct val="90000"/>
              </a:lnSpc>
              <a:spcBef>
                <a:spcPts val="1000"/>
              </a:spcBef>
              <a:buClr>
                <a:srgbClr val="0070C0"/>
              </a:buClr>
              <a:buSzPct val="100000"/>
              <a:buFont typeface="Wingdings" panose="05000000000000000000" pitchFamily="2" charset="2"/>
              <a:buChar char="§"/>
            </a:pPr>
            <a:r>
              <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rPr>
              <a:t>If a driver refuses consent for any query</a:t>
            </a:r>
            <a:r>
              <a:rPr lang="en-US" sz="2400" dirty="0">
                <a:solidFill>
                  <a:srgbClr val="414244"/>
                </a:solidFill>
                <a:latin typeface="Arial" panose="020B0604020202020204"/>
              </a:rPr>
              <a:t>,</a:t>
            </a:r>
            <a:r>
              <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rPr>
              <a:t> the query cannot be conducted and the driver is prohibited from performing safety-sensitive functions </a:t>
            </a:r>
            <a:r>
              <a:rPr kumimoji="0" lang="en-US" sz="2400" b="0" i="1" u="none" strike="noStrike" kern="1200" cap="none" spc="0" normalizeH="0" baseline="0" noProof="0" dirty="0">
                <a:ln>
                  <a:noFill/>
                </a:ln>
                <a:solidFill>
                  <a:srgbClr val="414244"/>
                </a:solidFill>
                <a:effectLst/>
                <a:uLnTx/>
                <a:uFillTx/>
                <a:latin typeface="Arial" panose="020B0604020202020204"/>
                <a:ea typeface="+mn-ea"/>
                <a:cs typeface="+mn-cs"/>
              </a:rPr>
              <a:t>for that employer.</a:t>
            </a:r>
            <a:endPar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440E1E50-0147-3720-6A35-C4930BD35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070" y="2736120"/>
            <a:ext cx="1154670" cy="1172712"/>
          </a:xfrm>
          <a:prstGeom prst="rect">
            <a:avLst/>
          </a:prstGeom>
        </p:spPr>
      </p:pic>
      <p:pic>
        <p:nvPicPr>
          <p:cNvPr id="13" name="Picture 12">
            <a:extLst>
              <a:ext uri="{FF2B5EF4-FFF2-40B4-BE49-F238E27FC236}">
                <a16:creationId xmlns:a16="http://schemas.microsoft.com/office/drawing/2014/main" id="{1D899DBC-BA9B-722B-8721-DFB1543AB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070" y="4696925"/>
            <a:ext cx="1154670" cy="1172712"/>
          </a:xfrm>
          <a:prstGeom prst="rect">
            <a:avLst/>
          </a:prstGeom>
        </p:spPr>
      </p:pic>
      <p:pic>
        <p:nvPicPr>
          <p:cNvPr id="14" name="Picture 13">
            <a:extLst>
              <a:ext uri="{FF2B5EF4-FFF2-40B4-BE49-F238E27FC236}">
                <a16:creationId xmlns:a16="http://schemas.microsoft.com/office/drawing/2014/main" id="{77C8CDE5-3F18-644E-B453-A8623A8D2E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2103" y="2736120"/>
            <a:ext cx="1154670" cy="1172712"/>
          </a:xfrm>
          <a:prstGeom prst="rect">
            <a:avLst/>
          </a:prstGeom>
        </p:spPr>
      </p:pic>
      <p:pic>
        <p:nvPicPr>
          <p:cNvPr id="15" name="Picture 14">
            <a:extLst>
              <a:ext uri="{FF2B5EF4-FFF2-40B4-BE49-F238E27FC236}">
                <a16:creationId xmlns:a16="http://schemas.microsoft.com/office/drawing/2014/main" id="{0B786F47-DB23-AD63-E5CA-9E13122DB8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2103" y="4696925"/>
            <a:ext cx="1154670" cy="1172712"/>
          </a:xfrm>
          <a:prstGeom prst="rect">
            <a:avLst/>
          </a:prstGeom>
        </p:spPr>
      </p:pic>
    </p:spTree>
    <p:custDataLst>
      <p:tags r:id="rId1"/>
    </p:custDataLst>
    <p:extLst>
      <p:ext uri="{BB962C8B-B14F-4D97-AF65-F5344CB8AC3E}">
        <p14:creationId xmlns:p14="http://schemas.microsoft.com/office/powerpoint/2010/main" val="1992475303"/>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Query Results – Limited Query</a:t>
            </a:r>
          </a:p>
        </p:txBody>
      </p:sp>
      <p:sp>
        <p:nvSpPr>
          <p:cNvPr id="2" name="Slide Number Placeholder 1"/>
          <p:cNvSpPr>
            <a:spLocks noGrp="1"/>
          </p:cNvSpPr>
          <p:nvPr>
            <p:ph type="sldNum" sz="quarter" idx="4"/>
          </p:nvPr>
        </p:nvSpPr>
        <p:spPr/>
        <p:txBody>
          <a:bodyPr/>
          <a:lstStyle/>
          <a:p>
            <a:fld id="{A01475F6-15BF-E945-87A6-683076D41687}" type="slidenum">
              <a:rPr lang="en-US" smtClean="0"/>
              <a:pPr/>
              <a:t>28</a:t>
            </a:fld>
            <a:endParaRPr lang="en-US"/>
          </a:p>
        </p:txBody>
      </p:sp>
      <p:pic>
        <p:nvPicPr>
          <p:cNvPr id="3" name="Picture 2">
            <a:extLst>
              <a:ext uri="{FF2B5EF4-FFF2-40B4-BE49-F238E27FC236}">
                <a16:creationId xmlns:a16="http://schemas.microsoft.com/office/drawing/2014/main" id="{F8826AFB-585C-C11C-F19F-350A614EBF34}"/>
              </a:ext>
            </a:extLst>
          </p:cNvPr>
          <p:cNvPicPr>
            <a:picLocks noChangeAspect="1"/>
          </p:cNvPicPr>
          <p:nvPr/>
        </p:nvPicPr>
        <p:blipFill>
          <a:blip r:embed="rId4"/>
          <a:stretch>
            <a:fillRect/>
          </a:stretch>
        </p:blipFill>
        <p:spPr>
          <a:xfrm>
            <a:off x="549320" y="1667699"/>
            <a:ext cx="5333806" cy="2143265"/>
          </a:xfrm>
          <a:prstGeom prst="rect">
            <a:avLst/>
          </a:prstGeom>
        </p:spPr>
      </p:pic>
      <p:pic>
        <p:nvPicPr>
          <p:cNvPr id="5" name="Picture 4">
            <a:extLst>
              <a:ext uri="{FF2B5EF4-FFF2-40B4-BE49-F238E27FC236}">
                <a16:creationId xmlns:a16="http://schemas.microsoft.com/office/drawing/2014/main" id="{491E10AB-FA29-ADC6-49AB-3B03E4F94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876" y="1667699"/>
            <a:ext cx="5437198" cy="2925306"/>
          </a:xfrm>
          <a:prstGeom prst="rect">
            <a:avLst/>
          </a:prstGeom>
        </p:spPr>
      </p:pic>
      <p:sp>
        <p:nvSpPr>
          <p:cNvPr id="6" name="Text Box 2">
            <a:extLst>
              <a:ext uri="{FF2B5EF4-FFF2-40B4-BE49-F238E27FC236}">
                <a16:creationId xmlns:a16="http://schemas.microsoft.com/office/drawing/2014/main" id="{F1A1DA86-E913-0825-457B-98B9DFD408CD}"/>
              </a:ext>
            </a:extLst>
          </p:cNvPr>
          <p:cNvSpPr txBox="1">
            <a:spLocks noChangeArrowheads="1"/>
          </p:cNvSpPr>
          <p:nvPr/>
        </p:nvSpPr>
        <p:spPr bwMode="auto">
          <a:xfrm>
            <a:off x="6379918" y="4722095"/>
            <a:ext cx="5295114" cy="1480786"/>
          </a:xfrm>
          <a:prstGeom prst="rect">
            <a:avLst/>
          </a:prstGeom>
          <a:solidFill>
            <a:srgbClr val="F1B01F"/>
          </a:solidFill>
          <a:ln w="9525">
            <a:noFill/>
            <a:miter lim="800000"/>
            <a:headEnd/>
            <a:tailEnd/>
          </a:ln>
        </p:spPr>
        <p:txBody>
          <a:bodyPr rot="0" vert="horz" wrap="square" lIns="91440" tIns="45720" rIns="91440" bIns="45720" anchor="ctr" anchorCtr="0">
            <a:no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1647"/>
                </a:solidFill>
                <a:effectLst/>
                <a:uLnTx/>
                <a:uFillTx/>
                <a:latin typeface="Arial"/>
                <a:ea typeface="Calibri" panose="020F0502020204030204" pitchFamily="34" charset="0"/>
                <a:cs typeface="Arial"/>
              </a:rPr>
              <a:t>“Record(s) Found” is not </a:t>
            </a:r>
            <a:r>
              <a:rPr lang="en-US" sz="1600" b="1" dirty="0">
                <a:solidFill>
                  <a:srgbClr val="001647"/>
                </a:solidFill>
                <a:latin typeface="Arial"/>
                <a:ea typeface="Calibri" panose="020F0502020204030204" pitchFamily="34" charset="0"/>
                <a:cs typeface="Arial"/>
              </a:rPr>
              <a:t>necessarily </a:t>
            </a:r>
            <a:r>
              <a:rPr kumimoji="0" lang="en-US" sz="1600" b="1" i="0" u="none" strike="noStrike" kern="1200" cap="none" spc="0" normalizeH="0" baseline="0" noProof="0" dirty="0">
                <a:ln>
                  <a:noFill/>
                </a:ln>
                <a:solidFill>
                  <a:srgbClr val="001647"/>
                </a:solidFill>
                <a:effectLst/>
                <a:uLnTx/>
                <a:uFillTx/>
                <a:latin typeface="Arial"/>
                <a:ea typeface="Calibri" panose="020F0502020204030204" pitchFamily="34" charset="0"/>
                <a:cs typeface="Arial"/>
              </a:rPr>
              <a:t>a notification that a queried driver is prohibited from performing safety-sensitive functions. The full query is needed to determine the driver’s eligibility status.</a:t>
            </a:r>
            <a:endParaRPr kumimoji="0" lang="en-US" sz="1600" b="0" i="0" u="none" strike="noStrike" kern="1200" cap="none" spc="0" normalizeH="0" baseline="0" noProof="0" dirty="0">
              <a:ln>
                <a:noFill/>
              </a:ln>
              <a:solidFill>
                <a:srgbClr val="001647"/>
              </a:solidFill>
              <a:effectLst/>
              <a:uLnTx/>
              <a:uFillTx/>
              <a:latin typeface="Arial"/>
              <a:ea typeface="Calibri" panose="020F0502020204030204" pitchFamily="34" charset="0"/>
              <a:cs typeface="Arial"/>
            </a:endParaRPr>
          </a:p>
        </p:txBody>
      </p:sp>
    </p:spTree>
    <p:custDataLst>
      <p:tags r:id="rId1"/>
    </p:custDataLst>
    <p:extLst>
      <p:ext uri="{BB962C8B-B14F-4D97-AF65-F5344CB8AC3E}">
        <p14:creationId xmlns:p14="http://schemas.microsoft.com/office/powerpoint/2010/main" val="2175720559"/>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Drivers Responds to Consent Request in the Clearinghouse</a:t>
            </a:r>
          </a:p>
        </p:txBody>
      </p:sp>
      <p:sp>
        <p:nvSpPr>
          <p:cNvPr id="2" name="Slide Number Placeholder 1"/>
          <p:cNvSpPr>
            <a:spLocks noGrp="1"/>
          </p:cNvSpPr>
          <p:nvPr>
            <p:ph type="sldNum" sz="quarter" idx="4"/>
          </p:nvPr>
        </p:nvSpPr>
        <p:spPr/>
        <p:txBody>
          <a:bodyPr/>
          <a:lstStyle/>
          <a:p>
            <a:fld id="{A01475F6-15BF-E945-87A6-683076D41687}" type="slidenum">
              <a:rPr lang="en-US" smtClean="0"/>
              <a:pPr/>
              <a:t>29</a:t>
            </a:fld>
            <a:endParaRPr lang="en-US"/>
          </a:p>
        </p:txBody>
      </p:sp>
      <p:sp>
        <p:nvSpPr>
          <p:cNvPr id="7" name="Content Placeholder 8">
            <a:extLst>
              <a:ext uri="{FF2B5EF4-FFF2-40B4-BE49-F238E27FC236}">
                <a16:creationId xmlns:a16="http://schemas.microsoft.com/office/drawing/2014/main" id="{0EB051CB-A277-C84C-D519-9CEA96243D13}"/>
              </a:ext>
            </a:extLst>
          </p:cNvPr>
          <p:cNvSpPr>
            <a:spLocks noGrp="1"/>
          </p:cNvSpPr>
          <p:nvPr>
            <p:ph idx="1"/>
          </p:nvPr>
        </p:nvSpPr>
        <p:spPr>
          <a:xfrm>
            <a:off x="457200" y="1576445"/>
            <a:ext cx="11277600" cy="4938088"/>
          </a:xfrm>
        </p:spPr>
        <p:txBody>
          <a:bodyPr/>
          <a:lstStyle/>
          <a:p>
            <a:pPr>
              <a:buClr>
                <a:srgbClr val="0070C0"/>
              </a:buClr>
              <a:buSzPct val="100000"/>
            </a:pPr>
            <a:r>
              <a:rPr lang="en-US" sz="2400" dirty="0"/>
              <a:t>Drivers will log in to the Clearinghouse to respond to a consent request</a:t>
            </a:r>
            <a:endParaRPr lang="en-US" dirty="0">
              <a:ea typeface="+mn-ea"/>
            </a:endParaRPr>
          </a:p>
          <a:p>
            <a:pPr lvl="1">
              <a:buClr>
                <a:schemeClr val="accent2"/>
              </a:buClr>
              <a:buSzPct val="100000"/>
              <a:buFont typeface="Arial" panose="020B0604020202020204" pitchFamily="34" charset="0"/>
              <a:buChar char="‒"/>
            </a:pPr>
            <a:r>
              <a:rPr lang="en-US" dirty="0">
                <a:solidFill>
                  <a:srgbClr val="262626"/>
                </a:solidFill>
                <a:ea typeface="+mn-ea"/>
              </a:rPr>
              <a:t>Query consent requests will be displayed on the Driver Dashboard</a:t>
            </a:r>
          </a:p>
        </p:txBody>
      </p:sp>
      <p:sp>
        <p:nvSpPr>
          <p:cNvPr id="8" name="Text Placeholder 17">
            <a:extLst>
              <a:ext uri="{FF2B5EF4-FFF2-40B4-BE49-F238E27FC236}">
                <a16:creationId xmlns:a16="http://schemas.microsoft.com/office/drawing/2014/main" id="{E986E729-DD6D-BF8A-5B13-F046439C822F}"/>
              </a:ext>
            </a:extLst>
          </p:cNvPr>
          <p:cNvSpPr txBox="1">
            <a:spLocks/>
          </p:cNvSpPr>
          <p:nvPr/>
        </p:nvSpPr>
        <p:spPr>
          <a:xfrm>
            <a:off x="1837508" y="2585334"/>
            <a:ext cx="8516983" cy="3929199"/>
          </a:xfrm>
          <a:prstGeom prst="rect">
            <a:avLst/>
          </a:prstGeom>
          <a:solidFill>
            <a:srgbClr val="F2F2F2"/>
          </a:solidFill>
        </p:spPr>
        <p:txBody>
          <a:bodyPr lIns="228600" tIns="1280160"/>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ctr" defTabSz="914400" rtl="0" eaLnBrk="1" fontAlgn="base" latinLnBrk="0" hangingPunct="1">
              <a:lnSpc>
                <a:spcPct val="100000"/>
              </a:lnSpc>
              <a:spcBef>
                <a:spcPts val="1200"/>
              </a:spcBef>
              <a:spcAft>
                <a:spcPct val="0"/>
              </a:spcAft>
              <a:buClrTx/>
              <a:buSzTx/>
              <a:buFont typeface="Wingdings" pitchFamily="2" charset="2"/>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1200"/>
              </a:spcBef>
              <a:spcAft>
                <a:spcPct val="0"/>
              </a:spcAft>
              <a:buClrTx/>
              <a:buSzTx/>
              <a:buFont typeface="Wingdings" pitchFamily="2" charset="2"/>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1200"/>
              </a:spcBef>
              <a:spcAft>
                <a:spcPct val="0"/>
              </a:spcAft>
              <a:buClrTx/>
              <a:buSzTx/>
              <a:buFont typeface="Wingdings" pitchFamily="2" charset="2"/>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1200"/>
              </a:spcBef>
              <a:spcAft>
                <a:spcPct val="0"/>
              </a:spcAft>
              <a:buClrTx/>
              <a:buSzTx/>
              <a:buFont typeface="Wingdings" pitchFamily="2" charset="2"/>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ts val="1200"/>
              </a:spcBef>
              <a:spcAft>
                <a:spcPct val="0"/>
              </a:spcAft>
              <a:buClrTx/>
              <a:buSzTx/>
              <a:buFont typeface="Wingdings" pitchFamily="2" charset="2"/>
              <a:buNone/>
              <a:tabLst/>
              <a:defRPr/>
            </a:pPr>
            <a:endParaRPr kumimoji="0" lang="en-US" sz="9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AA7712CE-73C2-3DA1-FA5A-4C0F974CD5FD}"/>
              </a:ext>
            </a:extLst>
          </p:cNvPr>
          <p:cNvPicPr>
            <a:picLocks noChangeAspect="1"/>
          </p:cNvPicPr>
          <p:nvPr/>
        </p:nvPicPr>
        <p:blipFill>
          <a:blip r:embed="rId4"/>
          <a:stretch>
            <a:fillRect/>
          </a:stretch>
        </p:blipFill>
        <p:spPr>
          <a:xfrm>
            <a:off x="2860003" y="2704239"/>
            <a:ext cx="6544492" cy="3691388"/>
          </a:xfrm>
          <a:prstGeom prst="rect">
            <a:avLst/>
          </a:prstGeom>
        </p:spPr>
      </p:pic>
      <p:sp>
        <p:nvSpPr>
          <p:cNvPr id="10" name="Rectangle 9">
            <a:extLst>
              <a:ext uri="{FF2B5EF4-FFF2-40B4-BE49-F238E27FC236}">
                <a16:creationId xmlns:a16="http://schemas.microsoft.com/office/drawing/2014/main" id="{7216CF09-8CB3-5F9B-F0C7-80C77BD4B188}"/>
              </a:ext>
            </a:extLst>
          </p:cNvPr>
          <p:cNvSpPr/>
          <p:nvPr/>
        </p:nvSpPr>
        <p:spPr bwMode="auto">
          <a:xfrm>
            <a:off x="2860003" y="4536287"/>
            <a:ext cx="3787538" cy="1474704"/>
          </a:xfrm>
          <a:prstGeom prst="rect">
            <a:avLst/>
          </a:prstGeom>
          <a:noFill/>
          <a:ln w="889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solidFill>
                  <a:srgbClr val="FF0000"/>
                </a:solidFill>
              </a:ln>
              <a:solidFill>
                <a:srgbClr val="006699"/>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285041941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Agenda</a:t>
            </a:r>
          </a:p>
        </p:txBody>
      </p:sp>
      <p:sp>
        <p:nvSpPr>
          <p:cNvPr id="2" name="Slide Number Placeholder 1"/>
          <p:cNvSpPr>
            <a:spLocks noGrp="1"/>
          </p:cNvSpPr>
          <p:nvPr>
            <p:ph type="sldNum" sz="quarter" idx="4"/>
          </p:nvPr>
        </p:nvSpPr>
        <p:spPr/>
        <p:txBody>
          <a:bodyPr/>
          <a:lstStyle/>
          <a:p>
            <a:fld id="{A01475F6-15BF-E945-87A6-683076D41687}" type="slidenum">
              <a:rPr lang="en-US" smtClean="0"/>
              <a:pPr/>
              <a:t>3</a:t>
            </a:fld>
            <a:endParaRPr lang="en-US"/>
          </a:p>
        </p:txBody>
      </p:sp>
      <p:grpSp>
        <p:nvGrpSpPr>
          <p:cNvPr id="6" name="Group 5">
            <a:extLst>
              <a:ext uri="{FF2B5EF4-FFF2-40B4-BE49-F238E27FC236}">
                <a16:creationId xmlns:a16="http://schemas.microsoft.com/office/drawing/2014/main" id="{CB6DA233-77EF-0382-BF9C-10D347B24476}"/>
              </a:ext>
            </a:extLst>
          </p:cNvPr>
          <p:cNvGrpSpPr/>
          <p:nvPr/>
        </p:nvGrpSpPr>
        <p:grpSpPr>
          <a:xfrm>
            <a:off x="661377" y="2058482"/>
            <a:ext cx="4396471" cy="1109663"/>
            <a:chOff x="661377" y="2058482"/>
            <a:chExt cx="4296638" cy="1109663"/>
          </a:xfrm>
        </p:grpSpPr>
        <p:sp>
          <p:nvSpPr>
            <p:cNvPr id="8" name="TextBox 7">
              <a:extLst>
                <a:ext uri="{FF2B5EF4-FFF2-40B4-BE49-F238E27FC236}">
                  <a16:creationId xmlns:a16="http://schemas.microsoft.com/office/drawing/2014/main" id="{E5AD4BA9-7C8D-AA45-0EFC-8BA33EBC8A1C}"/>
                </a:ext>
              </a:extLst>
            </p:cNvPr>
            <p:cNvSpPr txBox="1"/>
            <p:nvPr/>
          </p:nvSpPr>
          <p:spPr>
            <a:xfrm>
              <a:off x="1493993" y="2109160"/>
              <a:ext cx="3162277" cy="292316"/>
            </a:xfrm>
            <a:prstGeom prst="rect">
              <a:avLst/>
            </a:prstGeom>
            <a:noFill/>
          </p:spPr>
          <p:txBody>
            <a:bodyPr wrap="none" lIns="91440" tIns="45720" rIns="91440" bIns="45720" rtlCol="0" anchor="ctr" anchorCtr="0">
              <a:noAutofit/>
            </a:bodyPr>
            <a:lstStyle/>
            <a:p>
              <a:r>
                <a:rPr lang="en-US" sz="1400" b="1">
                  <a:solidFill>
                    <a:schemeClr val="tx2"/>
                  </a:solidFill>
                  <a:latin typeface="Arial"/>
                  <a:ea typeface="Montserrat Bold" charset="0"/>
                  <a:cs typeface="Montserrat Bold" charset="0"/>
                </a:rPr>
                <a:t>OVERVIEW OF THE CLEARINGHOUSE</a:t>
              </a:r>
            </a:p>
          </p:txBody>
        </p:sp>
        <p:sp>
          <p:nvSpPr>
            <p:cNvPr id="9" name="Text Placeholder 5">
              <a:extLst>
                <a:ext uri="{FF2B5EF4-FFF2-40B4-BE49-F238E27FC236}">
                  <a16:creationId xmlns:a16="http://schemas.microsoft.com/office/drawing/2014/main" id="{90105C98-CECA-5532-3ECB-671C64206770}"/>
                </a:ext>
              </a:extLst>
            </p:cNvPr>
            <p:cNvSpPr txBox="1">
              <a:spLocks/>
            </p:cNvSpPr>
            <p:nvPr/>
          </p:nvSpPr>
          <p:spPr>
            <a:xfrm>
              <a:off x="661377" y="2058482"/>
              <a:ext cx="643351" cy="11096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dirty="0">
                  <a:solidFill>
                    <a:srgbClr val="001647"/>
                  </a:solidFill>
                  <a:latin typeface="Arial"/>
                  <a:cs typeface="Arial"/>
                </a:rPr>
                <a:t>1</a:t>
              </a:r>
            </a:p>
          </p:txBody>
        </p:sp>
        <p:sp>
          <p:nvSpPr>
            <p:cNvPr id="10" name="TextBox 9">
              <a:extLst>
                <a:ext uri="{FF2B5EF4-FFF2-40B4-BE49-F238E27FC236}">
                  <a16:creationId xmlns:a16="http://schemas.microsoft.com/office/drawing/2014/main" id="{41B07816-B31B-6416-020C-61E66188CCE7}"/>
                </a:ext>
              </a:extLst>
            </p:cNvPr>
            <p:cNvSpPr txBox="1"/>
            <p:nvPr/>
          </p:nvSpPr>
          <p:spPr>
            <a:xfrm>
              <a:off x="1462830" y="2401476"/>
              <a:ext cx="3495185" cy="584775"/>
            </a:xfrm>
            <a:prstGeom prst="rect">
              <a:avLst/>
            </a:prstGeom>
            <a:noFill/>
          </p:spPr>
          <p:txBody>
            <a:bodyPr wrap="square" lIns="91440" tIns="45720" rIns="91440" bIns="45720" rtlCol="0" anchor="t">
              <a:spAutoFit/>
            </a:bodyPr>
            <a:lstStyle/>
            <a:p>
              <a:pPr>
                <a:defRPr/>
              </a:pPr>
              <a:r>
                <a:rPr lang="en-US" sz="1600" dirty="0">
                  <a:solidFill>
                    <a:srgbClr val="262626"/>
                  </a:solidFill>
                  <a:latin typeface="Arial"/>
                  <a:ea typeface="Montserrat Light" charset="0"/>
                  <a:cs typeface="Montserrat Light" charset="0"/>
                </a:rPr>
                <a:t>About the Congressional mandate and what it means</a:t>
              </a:r>
            </a:p>
          </p:txBody>
        </p:sp>
      </p:grpSp>
      <p:grpSp>
        <p:nvGrpSpPr>
          <p:cNvPr id="11" name="Group 10">
            <a:extLst>
              <a:ext uri="{FF2B5EF4-FFF2-40B4-BE49-F238E27FC236}">
                <a16:creationId xmlns:a16="http://schemas.microsoft.com/office/drawing/2014/main" id="{4660B44A-29C7-BD7B-75A1-06CAA7753CA1}"/>
              </a:ext>
            </a:extLst>
          </p:cNvPr>
          <p:cNvGrpSpPr/>
          <p:nvPr/>
        </p:nvGrpSpPr>
        <p:grpSpPr>
          <a:xfrm>
            <a:off x="661377" y="3392911"/>
            <a:ext cx="4712508" cy="1109663"/>
            <a:chOff x="661377" y="3278464"/>
            <a:chExt cx="4652194" cy="1109663"/>
          </a:xfrm>
        </p:grpSpPr>
        <p:sp>
          <p:nvSpPr>
            <p:cNvPr id="12" name="TextBox 11">
              <a:extLst>
                <a:ext uri="{FF2B5EF4-FFF2-40B4-BE49-F238E27FC236}">
                  <a16:creationId xmlns:a16="http://schemas.microsoft.com/office/drawing/2014/main" id="{C25778F8-3606-8A53-F5CA-81FBCA30EF84}"/>
                </a:ext>
              </a:extLst>
            </p:cNvPr>
            <p:cNvSpPr txBox="1"/>
            <p:nvPr/>
          </p:nvSpPr>
          <p:spPr>
            <a:xfrm>
              <a:off x="1502435" y="3461180"/>
              <a:ext cx="1545351" cy="292316"/>
            </a:xfrm>
            <a:prstGeom prst="rect">
              <a:avLst/>
            </a:prstGeom>
            <a:noFill/>
          </p:spPr>
          <p:txBody>
            <a:bodyPr wrap="none" lIns="91440" tIns="45720" rIns="91440" bIns="45720" rtlCol="0" anchor="ctr" anchorCtr="0">
              <a:normAutofit fontScale="47500" lnSpcReduction="20000"/>
            </a:bodyPr>
            <a:lstStyle/>
            <a:p>
              <a:r>
                <a:rPr lang="en-US" sz="3000" b="1" dirty="0">
                  <a:solidFill>
                    <a:schemeClr val="tx2"/>
                  </a:solidFill>
                  <a:latin typeface="Arial"/>
                  <a:ea typeface="Montserrat Bold" charset="0"/>
                  <a:cs typeface="Montserrat Bold" charset="0"/>
                </a:rPr>
                <a:t>REGISTRATION</a:t>
              </a:r>
            </a:p>
          </p:txBody>
        </p:sp>
        <p:sp>
          <p:nvSpPr>
            <p:cNvPr id="13" name="TextBox 12">
              <a:extLst>
                <a:ext uri="{FF2B5EF4-FFF2-40B4-BE49-F238E27FC236}">
                  <a16:creationId xmlns:a16="http://schemas.microsoft.com/office/drawing/2014/main" id="{CE5EE242-6037-6CF0-5E2D-42567E1F618A}"/>
                </a:ext>
              </a:extLst>
            </p:cNvPr>
            <p:cNvSpPr txBox="1"/>
            <p:nvPr/>
          </p:nvSpPr>
          <p:spPr>
            <a:xfrm>
              <a:off x="1502435" y="3714017"/>
              <a:ext cx="3811136" cy="338554"/>
            </a:xfrm>
            <a:prstGeom prst="rect">
              <a:avLst/>
            </a:prstGeom>
            <a:noFill/>
          </p:spPr>
          <p:txBody>
            <a:bodyPr wrap="square" lIns="91440" tIns="45720" rIns="91440" bIns="45720" rtlCol="0" anchor="t">
              <a:spAutoFit/>
            </a:bodyPr>
            <a:lstStyle/>
            <a:p>
              <a:pPr lvl="0">
                <a:defRPr/>
              </a:pPr>
              <a:r>
                <a:rPr lang="en-US" sz="1600" dirty="0">
                  <a:solidFill>
                    <a:srgbClr val="262626"/>
                  </a:solidFill>
                  <a:latin typeface="Arial"/>
                  <a:ea typeface="Montserrat Light" charset="0"/>
                  <a:cs typeface="Montserrat Light" charset="0"/>
                </a:rPr>
                <a:t>Creating a Clearinghouse account</a:t>
              </a:r>
            </a:p>
          </p:txBody>
        </p:sp>
        <p:sp>
          <p:nvSpPr>
            <p:cNvPr id="14" name="Text Placeholder 5">
              <a:extLst>
                <a:ext uri="{FF2B5EF4-FFF2-40B4-BE49-F238E27FC236}">
                  <a16:creationId xmlns:a16="http://schemas.microsoft.com/office/drawing/2014/main" id="{CA5F16EA-4D8A-BEB6-B77C-723D5C52B78F}"/>
                </a:ext>
              </a:extLst>
            </p:cNvPr>
            <p:cNvSpPr txBox="1">
              <a:spLocks/>
            </p:cNvSpPr>
            <p:nvPr/>
          </p:nvSpPr>
          <p:spPr>
            <a:xfrm>
              <a:off x="661377" y="3278464"/>
              <a:ext cx="643351" cy="11096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a:solidFill>
                    <a:srgbClr val="001647"/>
                  </a:solidFill>
                  <a:latin typeface="Arial"/>
                  <a:cs typeface="Arial"/>
                </a:rPr>
                <a:t>2</a:t>
              </a:r>
            </a:p>
          </p:txBody>
        </p:sp>
      </p:grpSp>
      <p:grpSp>
        <p:nvGrpSpPr>
          <p:cNvPr id="15" name="Group 14">
            <a:extLst>
              <a:ext uri="{FF2B5EF4-FFF2-40B4-BE49-F238E27FC236}">
                <a16:creationId xmlns:a16="http://schemas.microsoft.com/office/drawing/2014/main" id="{33224568-7E9D-704F-46CD-DD574A49991E}"/>
              </a:ext>
            </a:extLst>
          </p:cNvPr>
          <p:cNvGrpSpPr/>
          <p:nvPr/>
        </p:nvGrpSpPr>
        <p:grpSpPr>
          <a:xfrm>
            <a:off x="661376" y="4727340"/>
            <a:ext cx="4517496" cy="1109663"/>
            <a:chOff x="661377" y="4727340"/>
            <a:chExt cx="4414916" cy="1109663"/>
          </a:xfrm>
        </p:grpSpPr>
        <p:sp>
          <p:nvSpPr>
            <p:cNvPr id="16" name="TextBox 15">
              <a:extLst>
                <a:ext uri="{FF2B5EF4-FFF2-40B4-BE49-F238E27FC236}">
                  <a16:creationId xmlns:a16="http://schemas.microsoft.com/office/drawing/2014/main" id="{9626A31E-C1A9-6BA5-32DF-BE78308D61AE}"/>
                </a:ext>
              </a:extLst>
            </p:cNvPr>
            <p:cNvSpPr txBox="1"/>
            <p:nvPr/>
          </p:nvSpPr>
          <p:spPr>
            <a:xfrm>
              <a:off x="1462831" y="4761710"/>
              <a:ext cx="2697643" cy="292316"/>
            </a:xfrm>
            <a:prstGeom prst="rect">
              <a:avLst/>
            </a:prstGeom>
            <a:noFill/>
          </p:spPr>
          <p:txBody>
            <a:bodyPr wrap="none" lIns="91440" tIns="45720" rIns="91440" bIns="45720" rtlCol="0" anchor="ctr" anchorCtr="0">
              <a:normAutofit fontScale="47500" lnSpcReduction="20000"/>
            </a:bodyPr>
            <a:lstStyle/>
            <a:p>
              <a:r>
                <a:rPr lang="en-US" sz="3000" b="1">
                  <a:solidFill>
                    <a:schemeClr val="tx2"/>
                  </a:solidFill>
                  <a:latin typeface="Arial"/>
                  <a:ea typeface="Montserrat Bold" charset="0"/>
                  <a:cs typeface="Montserrat Bold" charset="0"/>
                </a:rPr>
                <a:t>QUERIES AND CONSENT REQUESTS</a:t>
              </a:r>
            </a:p>
          </p:txBody>
        </p:sp>
        <p:sp>
          <p:nvSpPr>
            <p:cNvPr id="17" name="TextBox 16">
              <a:extLst>
                <a:ext uri="{FF2B5EF4-FFF2-40B4-BE49-F238E27FC236}">
                  <a16:creationId xmlns:a16="http://schemas.microsoft.com/office/drawing/2014/main" id="{0EF11E0C-B228-4BF4-E783-685B37675394}"/>
                </a:ext>
              </a:extLst>
            </p:cNvPr>
            <p:cNvSpPr txBox="1"/>
            <p:nvPr/>
          </p:nvSpPr>
          <p:spPr>
            <a:xfrm>
              <a:off x="1460303" y="5012484"/>
              <a:ext cx="3615990" cy="584775"/>
            </a:xfrm>
            <a:prstGeom prst="rect">
              <a:avLst/>
            </a:prstGeom>
            <a:noFill/>
          </p:spPr>
          <p:txBody>
            <a:bodyPr wrap="square" lIns="91440" tIns="45720" rIns="91440" bIns="45720" rtlCol="0" anchor="t">
              <a:spAutoFit/>
            </a:bodyPr>
            <a:lstStyle/>
            <a:p>
              <a:pPr lvl="0">
                <a:defRPr/>
              </a:pPr>
              <a:r>
                <a:rPr lang="en-US" sz="1600" dirty="0">
                  <a:solidFill>
                    <a:srgbClr val="262626"/>
                  </a:solidFill>
                  <a:latin typeface="Arial"/>
                  <a:ea typeface="Montserrat Light" charset="0"/>
                  <a:cs typeface="Montserrat Light" charset="0"/>
                </a:rPr>
                <a:t>Query and consent requirements in the Clearinghouse</a:t>
              </a:r>
            </a:p>
          </p:txBody>
        </p:sp>
        <p:sp>
          <p:nvSpPr>
            <p:cNvPr id="18" name="Text Placeholder 5">
              <a:extLst>
                <a:ext uri="{FF2B5EF4-FFF2-40B4-BE49-F238E27FC236}">
                  <a16:creationId xmlns:a16="http://schemas.microsoft.com/office/drawing/2014/main" id="{5CD461B6-2530-1929-EDA2-9523F66E4F76}"/>
                </a:ext>
              </a:extLst>
            </p:cNvPr>
            <p:cNvSpPr txBox="1">
              <a:spLocks/>
            </p:cNvSpPr>
            <p:nvPr/>
          </p:nvSpPr>
          <p:spPr>
            <a:xfrm>
              <a:off x="661377" y="4727340"/>
              <a:ext cx="643351" cy="11096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a:solidFill>
                    <a:srgbClr val="001647"/>
                  </a:solidFill>
                  <a:latin typeface="Arial"/>
                  <a:cs typeface="Arial"/>
                </a:rPr>
                <a:t>3</a:t>
              </a:r>
            </a:p>
          </p:txBody>
        </p:sp>
      </p:grpSp>
      <p:grpSp>
        <p:nvGrpSpPr>
          <p:cNvPr id="19" name="Group 18">
            <a:extLst>
              <a:ext uri="{FF2B5EF4-FFF2-40B4-BE49-F238E27FC236}">
                <a16:creationId xmlns:a16="http://schemas.microsoft.com/office/drawing/2014/main" id="{52BD4291-EB6D-9C2F-5769-EDF6482182E3}"/>
              </a:ext>
            </a:extLst>
          </p:cNvPr>
          <p:cNvGrpSpPr/>
          <p:nvPr/>
        </p:nvGrpSpPr>
        <p:grpSpPr>
          <a:xfrm>
            <a:off x="5550623" y="2058482"/>
            <a:ext cx="5336452" cy="1148111"/>
            <a:chOff x="5550623" y="2058482"/>
            <a:chExt cx="4631226" cy="1148111"/>
          </a:xfrm>
        </p:grpSpPr>
        <p:sp>
          <p:nvSpPr>
            <p:cNvPr id="20" name="TextBox 19">
              <a:extLst>
                <a:ext uri="{FF2B5EF4-FFF2-40B4-BE49-F238E27FC236}">
                  <a16:creationId xmlns:a16="http://schemas.microsoft.com/office/drawing/2014/main" id="{FD494D3D-11BC-F26A-70E9-DD7619D3390C}"/>
                </a:ext>
              </a:extLst>
            </p:cNvPr>
            <p:cNvSpPr txBox="1"/>
            <p:nvPr/>
          </p:nvSpPr>
          <p:spPr>
            <a:xfrm>
              <a:off x="6370713" y="2109160"/>
              <a:ext cx="3188753" cy="292316"/>
            </a:xfrm>
            <a:prstGeom prst="rect">
              <a:avLst/>
            </a:prstGeom>
            <a:noFill/>
          </p:spPr>
          <p:txBody>
            <a:bodyPr wrap="none" lIns="91440" tIns="45720" rIns="91440" bIns="45720" rtlCol="0" anchor="ctr" anchorCtr="0">
              <a:normAutofit fontScale="47500" lnSpcReduction="20000"/>
            </a:bodyPr>
            <a:lstStyle/>
            <a:p>
              <a:r>
                <a:rPr lang="en-US" sz="3000" b="1">
                  <a:solidFill>
                    <a:schemeClr val="tx2"/>
                  </a:solidFill>
                  <a:latin typeface="Arial"/>
                  <a:ea typeface="Montserrat Bold" charset="0"/>
                  <a:cs typeface="Montserrat Bold" charset="0"/>
                </a:rPr>
                <a:t>VIOLATIONS </a:t>
              </a:r>
              <a:r>
                <a:rPr lang="en-US" sz="3000" b="1">
                  <a:latin typeface="Arial"/>
                  <a:ea typeface="Montserrat Bold" charset="0"/>
                  <a:cs typeface="Montserrat Bold" charset="0"/>
                </a:rPr>
                <a:t>AND RETURN-TO-DUTY</a:t>
              </a:r>
            </a:p>
          </p:txBody>
        </p:sp>
        <p:sp>
          <p:nvSpPr>
            <p:cNvPr id="21" name="TextBox 20">
              <a:extLst>
                <a:ext uri="{FF2B5EF4-FFF2-40B4-BE49-F238E27FC236}">
                  <a16:creationId xmlns:a16="http://schemas.microsoft.com/office/drawing/2014/main" id="{FD2EB0D6-20BB-7D77-EE17-D72CDA5FF524}"/>
                </a:ext>
              </a:extLst>
            </p:cNvPr>
            <p:cNvSpPr txBox="1"/>
            <p:nvPr/>
          </p:nvSpPr>
          <p:spPr>
            <a:xfrm>
              <a:off x="6370713" y="2375596"/>
              <a:ext cx="3811136" cy="830997"/>
            </a:xfrm>
            <a:prstGeom prst="rect">
              <a:avLst/>
            </a:prstGeom>
            <a:noFill/>
          </p:spPr>
          <p:txBody>
            <a:bodyPr wrap="square" lIns="91440" tIns="45720" rIns="91440" bIns="45720" rtlCol="0" anchor="t">
              <a:spAutoFit/>
            </a:bodyPr>
            <a:lstStyle/>
            <a:p>
              <a:pPr lvl="0">
                <a:defRPr/>
              </a:pPr>
              <a:r>
                <a:rPr lang="en-US" sz="1600" dirty="0">
                  <a:solidFill>
                    <a:srgbClr val="262626"/>
                  </a:solidFill>
                  <a:latin typeface="Arial"/>
                  <a:ea typeface="Montserrat Light" charset="0"/>
                  <a:cs typeface="Montserrat Light" charset="0"/>
                </a:rPr>
                <a:t>Which violations are reported to the Clearinghouse, and the consequences and next steps for drivers who incur them</a:t>
              </a:r>
            </a:p>
          </p:txBody>
        </p:sp>
        <p:sp>
          <p:nvSpPr>
            <p:cNvPr id="22" name="Text Placeholder 5">
              <a:extLst>
                <a:ext uri="{FF2B5EF4-FFF2-40B4-BE49-F238E27FC236}">
                  <a16:creationId xmlns:a16="http://schemas.microsoft.com/office/drawing/2014/main" id="{D063991C-F823-2C2C-534A-88DE341A4A24}"/>
                </a:ext>
              </a:extLst>
            </p:cNvPr>
            <p:cNvSpPr txBox="1">
              <a:spLocks/>
            </p:cNvSpPr>
            <p:nvPr/>
          </p:nvSpPr>
          <p:spPr>
            <a:xfrm>
              <a:off x="5550623" y="2058482"/>
              <a:ext cx="643351" cy="11096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a:solidFill>
                    <a:srgbClr val="001647"/>
                  </a:solidFill>
                  <a:latin typeface="Arial"/>
                  <a:cs typeface="Arial"/>
                </a:rPr>
                <a:t>4</a:t>
              </a:r>
            </a:p>
          </p:txBody>
        </p:sp>
      </p:grpSp>
      <p:grpSp>
        <p:nvGrpSpPr>
          <p:cNvPr id="23" name="Group 22">
            <a:extLst>
              <a:ext uri="{FF2B5EF4-FFF2-40B4-BE49-F238E27FC236}">
                <a16:creationId xmlns:a16="http://schemas.microsoft.com/office/drawing/2014/main" id="{7520D09E-A683-3F90-B223-AA399638F9E1}"/>
              </a:ext>
            </a:extLst>
          </p:cNvPr>
          <p:cNvGrpSpPr/>
          <p:nvPr/>
        </p:nvGrpSpPr>
        <p:grpSpPr>
          <a:xfrm>
            <a:off x="5550623" y="3392911"/>
            <a:ext cx="5211572" cy="1266550"/>
            <a:chOff x="5550623" y="3278464"/>
            <a:chExt cx="5211572" cy="1266550"/>
          </a:xfrm>
        </p:grpSpPr>
        <p:sp>
          <p:nvSpPr>
            <p:cNvPr id="24" name="TextBox 23">
              <a:extLst>
                <a:ext uri="{FF2B5EF4-FFF2-40B4-BE49-F238E27FC236}">
                  <a16:creationId xmlns:a16="http://schemas.microsoft.com/office/drawing/2014/main" id="{7A3F1599-2634-F8A4-FD07-67A1CF028151}"/>
                </a:ext>
              </a:extLst>
            </p:cNvPr>
            <p:cNvSpPr txBox="1"/>
            <p:nvPr/>
          </p:nvSpPr>
          <p:spPr>
            <a:xfrm>
              <a:off x="6370713" y="3461180"/>
              <a:ext cx="3542214" cy="292316"/>
            </a:xfrm>
            <a:prstGeom prst="rect">
              <a:avLst/>
            </a:prstGeom>
            <a:noFill/>
          </p:spPr>
          <p:txBody>
            <a:bodyPr wrap="none" lIns="91440" tIns="45720" rIns="91440" bIns="45720" rtlCol="0" anchor="ctr" anchorCtr="0">
              <a:normAutofit fontScale="47500" lnSpcReduction="20000"/>
            </a:bodyPr>
            <a:lstStyle/>
            <a:p>
              <a:r>
                <a:rPr lang="en-US" sz="3000" b="1" dirty="0">
                  <a:solidFill>
                    <a:schemeClr val="tx2"/>
                  </a:solidFill>
                  <a:latin typeface="Arial"/>
                  <a:ea typeface="Montserrat Bold" charset="0"/>
                  <a:cs typeface="Montserrat Bold" charset="0"/>
                </a:rPr>
                <a:t>COMMON ISSUES </a:t>
              </a:r>
              <a:r>
                <a:rPr lang="en-US" sz="3000" b="1" dirty="0">
                  <a:latin typeface="Arial"/>
                  <a:ea typeface="Montserrat Bold" charset="0"/>
                  <a:cs typeface="Montserrat Bold" charset="0"/>
                </a:rPr>
                <a:t>AND FAQs</a:t>
              </a:r>
            </a:p>
          </p:txBody>
        </p:sp>
        <p:sp>
          <p:nvSpPr>
            <p:cNvPr id="25" name="TextBox 24">
              <a:extLst>
                <a:ext uri="{FF2B5EF4-FFF2-40B4-BE49-F238E27FC236}">
                  <a16:creationId xmlns:a16="http://schemas.microsoft.com/office/drawing/2014/main" id="{D38ACD55-B79A-0F47-FF65-7EC91F184643}"/>
                </a:ext>
              </a:extLst>
            </p:cNvPr>
            <p:cNvSpPr txBox="1"/>
            <p:nvPr/>
          </p:nvSpPr>
          <p:spPr>
            <a:xfrm>
              <a:off x="6370713" y="3714017"/>
              <a:ext cx="4391482" cy="830997"/>
            </a:xfrm>
            <a:prstGeom prst="rect">
              <a:avLst/>
            </a:prstGeom>
            <a:noFill/>
          </p:spPr>
          <p:txBody>
            <a:bodyPr wrap="square" lIns="91440" tIns="45720" rIns="91440" bIns="45720" rtlCol="0" anchor="t">
              <a:spAutoFit/>
            </a:bodyPr>
            <a:lstStyle/>
            <a:p>
              <a:pPr lvl="0">
                <a:defRPr/>
              </a:pPr>
              <a:r>
                <a:rPr lang="en-US" sz="1600" dirty="0">
                  <a:solidFill>
                    <a:srgbClr val="262626"/>
                  </a:solidFill>
                  <a:latin typeface="Arial"/>
                  <a:ea typeface="Montserrat Light" charset="0"/>
                  <a:cs typeface="Montserrat Light" charset="0"/>
                </a:rPr>
                <a:t>How to resolve common issues users are experiencing, and responses to frequently asked questions</a:t>
              </a:r>
            </a:p>
          </p:txBody>
        </p:sp>
        <p:sp>
          <p:nvSpPr>
            <p:cNvPr id="26" name="Text Placeholder 5">
              <a:extLst>
                <a:ext uri="{FF2B5EF4-FFF2-40B4-BE49-F238E27FC236}">
                  <a16:creationId xmlns:a16="http://schemas.microsoft.com/office/drawing/2014/main" id="{77A424E0-B9DF-7D4D-1ED7-1E020EACA140}"/>
                </a:ext>
              </a:extLst>
            </p:cNvPr>
            <p:cNvSpPr txBox="1">
              <a:spLocks/>
            </p:cNvSpPr>
            <p:nvPr/>
          </p:nvSpPr>
          <p:spPr>
            <a:xfrm>
              <a:off x="5550623" y="3278464"/>
              <a:ext cx="643351" cy="11096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a:solidFill>
                    <a:srgbClr val="001647"/>
                  </a:solidFill>
                  <a:latin typeface="Arial"/>
                  <a:cs typeface="Arial"/>
                </a:rPr>
                <a:t>5</a:t>
              </a:r>
            </a:p>
          </p:txBody>
        </p:sp>
      </p:grpSp>
      <p:grpSp>
        <p:nvGrpSpPr>
          <p:cNvPr id="27" name="Group 26">
            <a:extLst>
              <a:ext uri="{FF2B5EF4-FFF2-40B4-BE49-F238E27FC236}">
                <a16:creationId xmlns:a16="http://schemas.microsoft.com/office/drawing/2014/main" id="{9D965220-ACE3-6C34-FFC7-19E16CB2995F}"/>
              </a:ext>
            </a:extLst>
          </p:cNvPr>
          <p:cNvGrpSpPr/>
          <p:nvPr/>
        </p:nvGrpSpPr>
        <p:grpSpPr>
          <a:xfrm>
            <a:off x="5550623" y="4727340"/>
            <a:ext cx="5681299" cy="1109663"/>
            <a:chOff x="5550623" y="4727340"/>
            <a:chExt cx="5681299" cy="1109663"/>
          </a:xfrm>
        </p:grpSpPr>
        <p:sp>
          <p:nvSpPr>
            <p:cNvPr id="28" name="TextBox 27">
              <a:extLst>
                <a:ext uri="{FF2B5EF4-FFF2-40B4-BE49-F238E27FC236}">
                  <a16:creationId xmlns:a16="http://schemas.microsoft.com/office/drawing/2014/main" id="{68E93899-ADFE-037B-92EC-F482687533BF}"/>
                </a:ext>
              </a:extLst>
            </p:cNvPr>
            <p:cNvSpPr txBox="1"/>
            <p:nvPr/>
          </p:nvSpPr>
          <p:spPr>
            <a:xfrm>
              <a:off x="6370713" y="4761710"/>
              <a:ext cx="3868521" cy="292316"/>
            </a:xfrm>
            <a:prstGeom prst="rect">
              <a:avLst/>
            </a:prstGeom>
            <a:noFill/>
          </p:spPr>
          <p:txBody>
            <a:bodyPr wrap="none" lIns="91440" tIns="45720" rIns="91440" bIns="45720" rtlCol="0" anchor="ctr" anchorCtr="0">
              <a:normAutofit fontScale="47500" lnSpcReduction="20000"/>
            </a:bodyPr>
            <a:lstStyle/>
            <a:p>
              <a:r>
                <a:rPr lang="en-US" sz="3000" b="1">
                  <a:solidFill>
                    <a:schemeClr val="tx2"/>
                  </a:solidFill>
                  <a:latin typeface="Arial"/>
                  <a:ea typeface="Montserrat Bold" charset="0"/>
                  <a:cs typeface="Montserrat Bold" charset="0"/>
                </a:rPr>
                <a:t>NEXT STEPS</a:t>
              </a:r>
            </a:p>
          </p:txBody>
        </p:sp>
        <p:sp>
          <p:nvSpPr>
            <p:cNvPr id="29" name="TextBox 28">
              <a:extLst>
                <a:ext uri="{FF2B5EF4-FFF2-40B4-BE49-F238E27FC236}">
                  <a16:creationId xmlns:a16="http://schemas.microsoft.com/office/drawing/2014/main" id="{EC188E13-89B5-C766-3CB8-6EA0A22F65C5}"/>
                </a:ext>
              </a:extLst>
            </p:cNvPr>
            <p:cNvSpPr txBox="1"/>
            <p:nvPr/>
          </p:nvSpPr>
          <p:spPr>
            <a:xfrm>
              <a:off x="6370713" y="5012484"/>
              <a:ext cx="4861209" cy="584775"/>
            </a:xfrm>
            <a:prstGeom prst="rect">
              <a:avLst/>
            </a:prstGeom>
            <a:noFill/>
          </p:spPr>
          <p:txBody>
            <a:bodyPr wrap="square" lIns="91440" tIns="45720" rIns="91440" bIns="45720" rtlCol="0" anchor="t">
              <a:spAutoFit/>
            </a:bodyPr>
            <a:lstStyle/>
            <a:p>
              <a:pPr>
                <a:defRPr/>
              </a:pPr>
              <a:r>
                <a:rPr lang="en-US" sz="1600" dirty="0">
                  <a:solidFill>
                    <a:srgbClr val="262626"/>
                  </a:solidFill>
                  <a:latin typeface="Arial"/>
                  <a:ea typeface="Montserrat Light" charset="0"/>
                  <a:cs typeface="Montserrat Light" charset="0"/>
                </a:rPr>
                <a:t>Learn how you can register and get technical support</a:t>
              </a:r>
            </a:p>
          </p:txBody>
        </p:sp>
        <p:sp>
          <p:nvSpPr>
            <p:cNvPr id="30" name="Text Placeholder 5">
              <a:extLst>
                <a:ext uri="{FF2B5EF4-FFF2-40B4-BE49-F238E27FC236}">
                  <a16:creationId xmlns:a16="http://schemas.microsoft.com/office/drawing/2014/main" id="{894926AC-1A5C-34F3-8DCE-B238DBEFAE9D}"/>
                </a:ext>
              </a:extLst>
            </p:cNvPr>
            <p:cNvSpPr txBox="1">
              <a:spLocks/>
            </p:cNvSpPr>
            <p:nvPr/>
          </p:nvSpPr>
          <p:spPr>
            <a:xfrm>
              <a:off x="5550623" y="4727340"/>
              <a:ext cx="643351" cy="11096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a:solidFill>
                    <a:srgbClr val="001647"/>
                  </a:solidFill>
                  <a:latin typeface="Arial"/>
                  <a:cs typeface="Arial"/>
                </a:rPr>
                <a:t>6</a:t>
              </a:r>
            </a:p>
          </p:txBody>
        </p:sp>
      </p:grpSp>
    </p:spTree>
    <p:custDataLst>
      <p:tags r:id="rId1"/>
    </p:custDataLst>
    <p:extLst>
      <p:ext uri="{BB962C8B-B14F-4D97-AF65-F5344CB8AC3E}">
        <p14:creationId xmlns:p14="http://schemas.microsoft.com/office/powerpoint/2010/main" val="113937760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Employer Query Results – Full Query </a:t>
            </a:r>
          </a:p>
        </p:txBody>
      </p:sp>
      <p:sp>
        <p:nvSpPr>
          <p:cNvPr id="2" name="Slide Number Placeholder 1"/>
          <p:cNvSpPr>
            <a:spLocks noGrp="1"/>
          </p:cNvSpPr>
          <p:nvPr>
            <p:ph type="sldNum" sz="quarter" idx="4"/>
          </p:nvPr>
        </p:nvSpPr>
        <p:spPr/>
        <p:txBody>
          <a:bodyPr/>
          <a:lstStyle/>
          <a:p>
            <a:fld id="{A01475F6-15BF-E945-87A6-683076D41687}" type="slidenum">
              <a:rPr lang="en-US" smtClean="0"/>
              <a:pPr/>
              <a:t>30</a:t>
            </a:fld>
            <a:endParaRPr lang="en-US"/>
          </a:p>
        </p:txBody>
      </p:sp>
      <p:pic>
        <p:nvPicPr>
          <p:cNvPr id="7" name="Picture 6">
            <a:extLst>
              <a:ext uri="{FF2B5EF4-FFF2-40B4-BE49-F238E27FC236}">
                <a16:creationId xmlns:a16="http://schemas.microsoft.com/office/drawing/2014/main" id="{EC9AE811-B86F-5EDE-64D7-CCADF3E74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6341"/>
            <a:ext cx="5760720" cy="2736836"/>
          </a:xfrm>
          <a:prstGeom prst="rect">
            <a:avLst/>
          </a:prstGeom>
          <a:ln>
            <a:solidFill>
              <a:schemeClr val="accent4">
                <a:lumMod val="20000"/>
                <a:lumOff val="80000"/>
              </a:schemeClr>
            </a:solidFill>
          </a:ln>
        </p:spPr>
      </p:pic>
      <p:pic>
        <p:nvPicPr>
          <p:cNvPr id="8" name="Picture 7">
            <a:extLst>
              <a:ext uri="{FF2B5EF4-FFF2-40B4-BE49-F238E27FC236}">
                <a16:creationId xmlns:a16="http://schemas.microsoft.com/office/drawing/2014/main" id="{9EC9FFF7-8FE2-8141-5730-4CC091263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788" y="1517599"/>
            <a:ext cx="5161554" cy="5126871"/>
          </a:xfrm>
          <a:prstGeom prst="rect">
            <a:avLst/>
          </a:prstGeom>
          <a:ln>
            <a:solidFill>
              <a:schemeClr val="accent4">
                <a:lumMod val="20000"/>
                <a:lumOff val="80000"/>
              </a:schemeClr>
            </a:solidFill>
          </a:ln>
        </p:spPr>
      </p:pic>
      <p:sp>
        <p:nvSpPr>
          <p:cNvPr id="9" name="Right Arrow 5">
            <a:extLst>
              <a:ext uri="{FF2B5EF4-FFF2-40B4-BE49-F238E27FC236}">
                <a16:creationId xmlns:a16="http://schemas.microsoft.com/office/drawing/2014/main" id="{8EF2403E-CB36-5E99-3107-E110A76FF208}"/>
              </a:ext>
            </a:extLst>
          </p:cNvPr>
          <p:cNvSpPr/>
          <p:nvPr/>
        </p:nvSpPr>
        <p:spPr bwMode="auto">
          <a:xfrm rot="7989314">
            <a:off x="1946728" y="3461074"/>
            <a:ext cx="482091" cy="349175"/>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26842435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Driver’s View of Violation Information </a:t>
            </a:r>
          </a:p>
        </p:txBody>
      </p:sp>
      <p:sp>
        <p:nvSpPr>
          <p:cNvPr id="2" name="Slide Number Placeholder 1"/>
          <p:cNvSpPr>
            <a:spLocks noGrp="1"/>
          </p:cNvSpPr>
          <p:nvPr>
            <p:ph type="sldNum" sz="quarter" idx="4"/>
          </p:nvPr>
        </p:nvSpPr>
        <p:spPr>
          <a:xfrm>
            <a:off x="8847988" y="6415098"/>
            <a:ext cx="2986825" cy="365125"/>
          </a:xfrm>
        </p:spPr>
        <p:txBody>
          <a:bodyPr/>
          <a:lstStyle/>
          <a:p>
            <a:fld id="{A01475F6-15BF-E945-87A6-683076D41687}" type="slidenum">
              <a:rPr lang="en-US" smtClean="0"/>
              <a:pPr/>
              <a:t>31</a:t>
            </a:fld>
            <a:endParaRPr lang="en-US"/>
          </a:p>
        </p:txBody>
      </p:sp>
      <p:sp>
        <p:nvSpPr>
          <p:cNvPr id="7" name="Content Placeholder 2">
            <a:extLst>
              <a:ext uri="{FF2B5EF4-FFF2-40B4-BE49-F238E27FC236}">
                <a16:creationId xmlns:a16="http://schemas.microsoft.com/office/drawing/2014/main" id="{3DD08D9D-219B-0065-3F40-6B57B7C269CE}"/>
              </a:ext>
            </a:extLst>
          </p:cNvPr>
          <p:cNvSpPr txBox="1">
            <a:spLocks/>
          </p:cNvSpPr>
          <p:nvPr/>
        </p:nvSpPr>
        <p:spPr>
          <a:xfrm>
            <a:off x="6779281" y="3587276"/>
            <a:ext cx="4381410" cy="1341367"/>
          </a:xfrm>
          <a:prstGeom prst="rect">
            <a:avLst/>
          </a:prstGeom>
        </p:spPr>
        <p:txBody>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257175" marR="0" lvl="0" indent="-257175" algn="l" defTabSz="914400" rtl="0" eaLnBrk="1" fontAlgn="base" latinLnBrk="0" hangingPunct="1">
              <a:lnSpc>
                <a:spcPct val="100000"/>
              </a:lnSpc>
              <a:spcBef>
                <a:spcPts val="1200"/>
              </a:spcBef>
              <a:spcAft>
                <a:spcPct val="0"/>
              </a:spcAft>
              <a:buClrTx/>
              <a:buSzTx/>
              <a:buFont typeface="Wingdings" pitchFamily="2" charset="2"/>
              <a:buChar char="§"/>
              <a:tabLst/>
              <a:defRPr/>
            </a:pPr>
            <a:endParaRPr kumimoji="0" lang="en-US" sz="18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56E83B52-E7AF-F360-CA26-8D1ACF439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1504394"/>
            <a:ext cx="5816520" cy="2007733"/>
          </a:xfrm>
          <a:prstGeom prst="rect">
            <a:avLst/>
          </a:prstGeom>
          <a:ln>
            <a:solidFill>
              <a:schemeClr val="accent4">
                <a:lumMod val="20000"/>
                <a:lumOff val="80000"/>
              </a:schemeClr>
            </a:solidFill>
          </a:ln>
        </p:spPr>
      </p:pic>
      <p:pic>
        <p:nvPicPr>
          <p:cNvPr id="9" name="Picture 8">
            <a:extLst>
              <a:ext uri="{FF2B5EF4-FFF2-40B4-BE49-F238E27FC236}">
                <a16:creationId xmlns:a16="http://schemas.microsoft.com/office/drawing/2014/main" id="{C024407F-6A4C-4140-D56F-479D0C44C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677" y="1504394"/>
            <a:ext cx="5329122" cy="5275564"/>
          </a:xfrm>
          <a:prstGeom prst="rect">
            <a:avLst/>
          </a:prstGeom>
          <a:ln>
            <a:solidFill>
              <a:schemeClr val="accent4">
                <a:lumMod val="20000"/>
                <a:lumOff val="80000"/>
              </a:schemeClr>
            </a:solidFill>
          </a:ln>
        </p:spPr>
      </p:pic>
      <p:sp>
        <p:nvSpPr>
          <p:cNvPr id="10" name="Right Arrow 5">
            <a:extLst>
              <a:ext uri="{FF2B5EF4-FFF2-40B4-BE49-F238E27FC236}">
                <a16:creationId xmlns:a16="http://schemas.microsoft.com/office/drawing/2014/main" id="{DBB9CDA3-E9AE-710A-D4D4-40461E584429}"/>
              </a:ext>
            </a:extLst>
          </p:cNvPr>
          <p:cNvSpPr/>
          <p:nvPr/>
        </p:nvSpPr>
        <p:spPr bwMode="auto">
          <a:xfrm rot="7989314">
            <a:off x="2676400" y="2223401"/>
            <a:ext cx="482091" cy="349175"/>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3692772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Notification of New Information</a:t>
            </a:r>
          </a:p>
        </p:txBody>
      </p:sp>
      <p:sp>
        <p:nvSpPr>
          <p:cNvPr id="2" name="Slide Number Placeholder 1"/>
          <p:cNvSpPr>
            <a:spLocks noGrp="1"/>
          </p:cNvSpPr>
          <p:nvPr>
            <p:ph type="sldNum" sz="quarter" idx="4"/>
          </p:nvPr>
        </p:nvSpPr>
        <p:spPr/>
        <p:txBody>
          <a:bodyPr/>
          <a:lstStyle/>
          <a:p>
            <a:fld id="{A01475F6-15BF-E945-87A6-683076D41687}" type="slidenum">
              <a:rPr lang="en-US" smtClean="0"/>
              <a:pPr/>
              <a:t>32</a:t>
            </a:fld>
            <a:endParaRPr lang="en-US"/>
          </a:p>
        </p:txBody>
      </p:sp>
      <p:sp>
        <p:nvSpPr>
          <p:cNvPr id="7" name="Content Placeholder 2">
            <a:extLst>
              <a:ext uri="{FF2B5EF4-FFF2-40B4-BE49-F238E27FC236}">
                <a16:creationId xmlns:a16="http://schemas.microsoft.com/office/drawing/2014/main" id="{2005C65B-41C1-2AC7-F5A5-F829A97E92B2}"/>
              </a:ext>
            </a:extLst>
          </p:cNvPr>
          <p:cNvSpPr>
            <a:spLocks noGrp="1"/>
          </p:cNvSpPr>
          <p:nvPr>
            <p:ph idx="1"/>
          </p:nvPr>
        </p:nvSpPr>
        <p:spPr>
          <a:xfrm>
            <a:off x="457200" y="1514475"/>
            <a:ext cx="5162550" cy="5114924"/>
          </a:xfrm>
        </p:spPr>
        <p:txBody>
          <a:bodyPr vert="horz" lIns="91440" tIns="45720" rIns="91440" bIns="45720" rtlCol="0" anchor="t">
            <a:normAutofit fontScale="92500" lnSpcReduction="10000"/>
          </a:bodyPr>
          <a:lstStyle/>
          <a:p>
            <a:pPr>
              <a:buClr>
                <a:srgbClr val="0070C0"/>
              </a:buClr>
            </a:pPr>
            <a:r>
              <a:rPr lang="en-US" dirty="0"/>
              <a:t>If information is entered or modified in a driver’s Clearinghouse record </a:t>
            </a:r>
            <a:r>
              <a:rPr lang="en-US" b="1" dirty="0"/>
              <a:t>within 12 months of a previous query </a:t>
            </a:r>
            <a:r>
              <a:rPr lang="en-US" dirty="0"/>
              <a:t>on that driver, the employer will be notified via email. </a:t>
            </a:r>
          </a:p>
          <a:p>
            <a:pPr lvl="1">
              <a:buClr>
                <a:schemeClr val="accent2"/>
              </a:buClr>
              <a:buFont typeface="Arial" panose="020B0604020202020204" pitchFamily="34" charset="0"/>
              <a:buChar char="‒"/>
            </a:pPr>
            <a:r>
              <a:rPr lang="en-US" dirty="0">
                <a:solidFill>
                  <a:srgbClr val="262626"/>
                </a:solidFill>
              </a:rPr>
              <a:t>The Query History will also be updated to reflect this</a:t>
            </a:r>
          </a:p>
          <a:p>
            <a:pPr>
              <a:buClr>
                <a:srgbClr val="0070C0"/>
              </a:buClr>
            </a:pPr>
            <a:r>
              <a:rPr lang="en-US" dirty="0">
                <a:latin typeface="Arial"/>
                <a:cs typeface="Arial"/>
              </a:rPr>
              <a:t>A follow-on query is needed to determine if the new information results in the driver having a “prohibited” Clearinghouse status</a:t>
            </a:r>
          </a:p>
          <a:p>
            <a:pPr lvl="1">
              <a:buClr>
                <a:schemeClr val="accent2"/>
              </a:buClr>
              <a:buFontTx/>
              <a:buChar char="‒"/>
            </a:pPr>
            <a:r>
              <a:rPr lang="en-US" dirty="0">
                <a:solidFill>
                  <a:srgbClr val="262626"/>
                </a:solidFill>
              </a:rPr>
              <a:t>Click </a:t>
            </a:r>
            <a:r>
              <a:rPr lang="en-US" b="1" dirty="0">
                <a:solidFill>
                  <a:srgbClr val="262626"/>
                </a:solidFill>
              </a:rPr>
              <a:t>Send Consent Request </a:t>
            </a:r>
            <a:r>
              <a:rPr lang="en-US" dirty="0">
                <a:solidFill>
                  <a:srgbClr val="262626"/>
                </a:solidFill>
              </a:rPr>
              <a:t>to request driver consent for the follow-on query</a:t>
            </a:r>
          </a:p>
          <a:p>
            <a:pPr lvl="1">
              <a:buClr>
                <a:schemeClr val="accent2"/>
              </a:buClr>
              <a:buFontTx/>
              <a:buChar char="‒"/>
            </a:pPr>
            <a:r>
              <a:rPr lang="en-US" dirty="0">
                <a:solidFill>
                  <a:srgbClr val="262626"/>
                </a:solidFill>
                <a:latin typeface="Arial"/>
                <a:cs typeface="Arial"/>
              </a:rPr>
              <a:t>Employer is not charged for a follow-on query</a:t>
            </a:r>
          </a:p>
        </p:txBody>
      </p:sp>
      <p:pic>
        <p:nvPicPr>
          <p:cNvPr id="8" name="Picture 7">
            <a:extLst>
              <a:ext uri="{FF2B5EF4-FFF2-40B4-BE49-F238E27FC236}">
                <a16:creationId xmlns:a16="http://schemas.microsoft.com/office/drawing/2014/main" id="{0A2D4166-CA05-745C-0861-6667A6DD32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06002"/>
            <a:ext cx="5943600" cy="3209925"/>
          </a:xfrm>
          <a:prstGeom prst="rect">
            <a:avLst/>
          </a:prstGeom>
          <a:noFill/>
          <a:ln>
            <a:solidFill>
              <a:srgbClr val="E4F2F4"/>
            </a:solidFill>
          </a:ln>
        </p:spPr>
      </p:pic>
    </p:spTree>
    <p:custDataLst>
      <p:tags r:id="rId1"/>
    </p:custDataLst>
    <p:extLst>
      <p:ext uri="{BB962C8B-B14F-4D97-AF65-F5344CB8AC3E}">
        <p14:creationId xmlns:p14="http://schemas.microsoft.com/office/powerpoint/2010/main" val="3261722431"/>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Follow-on Query</a:t>
            </a:r>
          </a:p>
        </p:txBody>
      </p:sp>
      <p:sp>
        <p:nvSpPr>
          <p:cNvPr id="2" name="Slide Number Placeholder 1"/>
          <p:cNvSpPr>
            <a:spLocks noGrp="1"/>
          </p:cNvSpPr>
          <p:nvPr>
            <p:ph type="sldNum" sz="quarter" idx="4"/>
          </p:nvPr>
        </p:nvSpPr>
        <p:spPr/>
        <p:txBody>
          <a:bodyPr/>
          <a:lstStyle/>
          <a:p>
            <a:fld id="{A01475F6-15BF-E945-87A6-683076D41687}" type="slidenum">
              <a:rPr lang="en-US" smtClean="0"/>
              <a:pPr/>
              <a:t>33</a:t>
            </a:fld>
            <a:endParaRPr lang="en-US"/>
          </a:p>
        </p:txBody>
      </p:sp>
      <p:sp>
        <p:nvSpPr>
          <p:cNvPr id="6" name="TextBox 5">
            <a:extLst>
              <a:ext uri="{FF2B5EF4-FFF2-40B4-BE49-F238E27FC236}">
                <a16:creationId xmlns:a16="http://schemas.microsoft.com/office/drawing/2014/main" id="{0CC58601-EC12-7086-484A-735FBCFF9A8B}"/>
              </a:ext>
            </a:extLst>
          </p:cNvPr>
          <p:cNvSpPr txBox="1"/>
          <p:nvPr/>
        </p:nvSpPr>
        <p:spPr>
          <a:xfrm>
            <a:off x="8438452" y="1487404"/>
            <a:ext cx="3396361" cy="4209357"/>
          </a:xfrm>
          <a:prstGeom prst="rect">
            <a:avLst/>
          </a:prstGeom>
          <a:noFill/>
        </p:spPr>
        <p:txBody>
          <a:bodyPr wrap="square" rtlCol="0">
            <a:spAutoFit/>
          </a:bodyPr>
          <a:lstStyle/>
          <a:p>
            <a:pPr marL="342900" lvl="0" indent="-342900" defTabSz="914400">
              <a:lnSpc>
                <a:spcPct val="90000"/>
              </a:lnSpc>
              <a:spcBef>
                <a:spcPts val="1000"/>
              </a:spcBef>
              <a:buClr>
                <a:srgbClr val="0070C0"/>
              </a:buClr>
              <a:buSzPct val="100000"/>
              <a:buFont typeface="Wingdings" panose="05000000000000000000" pitchFamily="2" charset="2"/>
              <a:buChar char="§"/>
            </a:pPr>
            <a:r>
              <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rPr>
              <a:t>Employer should complete follow-on query within 24 hours.</a:t>
            </a:r>
          </a:p>
          <a:p>
            <a:pPr marL="342900" lvl="0" indent="-342900" defTabSz="914400">
              <a:lnSpc>
                <a:spcPct val="90000"/>
              </a:lnSpc>
              <a:spcBef>
                <a:spcPts val="1000"/>
              </a:spcBef>
              <a:buClr>
                <a:srgbClr val="0070C0"/>
              </a:buClr>
              <a:buSzPct val="100000"/>
              <a:buFont typeface="Wingdings" panose="05000000000000000000" pitchFamily="2" charset="2"/>
              <a:buChar char="§"/>
            </a:pPr>
            <a:r>
              <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rPr>
              <a:t>If a driver refuses consent</a:t>
            </a:r>
            <a:r>
              <a:rPr lang="en-US" sz="2400" dirty="0">
                <a:solidFill>
                  <a:srgbClr val="414244"/>
                </a:solidFill>
                <a:latin typeface="Arial" panose="020B0604020202020204"/>
              </a:rPr>
              <a:t>,</a:t>
            </a:r>
            <a:r>
              <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rPr>
              <a:t> the query cannot be conducted and the driver is prohibited from performing safety-sensitive functions </a:t>
            </a:r>
            <a:r>
              <a:rPr kumimoji="0" lang="en-US" sz="2400" b="0" i="1" u="none" strike="noStrike" kern="1200" cap="none" spc="0" normalizeH="0" baseline="0" noProof="0" dirty="0">
                <a:ln>
                  <a:noFill/>
                </a:ln>
                <a:solidFill>
                  <a:srgbClr val="414244"/>
                </a:solidFill>
                <a:effectLst/>
                <a:uLnTx/>
                <a:uFillTx/>
                <a:latin typeface="Arial" panose="020B0604020202020204"/>
                <a:ea typeface="+mn-ea"/>
                <a:cs typeface="+mn-cs"/>
              </a:rPr>
              <a:t>for that employer.</a:t>
            </a:r>
            <a:endParaRPr kumimoji="0" lang="en-US" sz="2400" b="0" i="0" u="none" strike="noStrike" kern="1200" cap="none" spc="0" normalizeH="0" baseline="0" noProof="0" dirty="0">
              <a:ln>
                <a:noFill/>
              </a:ln>
              <a:solidFill>
                <a:srgbClr val="414244"/>
              </a:solidFill>
              <a:effectLst/>
              <a:uLnTx/>
              <a:uFillTx/>
              <a:latin typeface="Arial" panose="020B0604020202020204"/>
              <a:ea typeface="+mn-ea"/>
              <a:cs typeface="+mn-cs"/>
            </a:endParaRPr>
          </a:p>
        </p:txBody>
      </p:sp>
      <p:graphicFrame>
        <p:nvGraphicFramePr>
          <p:cNvPr id="9" name="Table 8">
            <a:extLst>
              <a:ext uri="{FF2B5EF4-FFF2-40B4-BE49-F238E27FC236}">
                <a16:creationId xmlns:a16="http://schemas.microsoft.com/office/drawing/2014/main" id="{972D3ADC-5DAA-7A0C-0744-0A3778BEA9E7}"/>
              </a:ext>
            </a:extLst>
          </p:cNvPr>
          <p:cNvGraphicFramePr>
            <a:graphicFrameLocks noGrp="1"/>
          </p:cNvGraphicFramePr>
          <p:nvPr/>
        </p:nvGraphicFramePr>
        <p:xfrm>
          <a:off x="558155" y="1487404"/>
          <a:ext cx="7733790" cy="2495082"/>
        </p:xfrm>
        <a:graphic>
          <a:graphicData uri="http://schemas.openxmlformats.org/drawingml/2006/table">
            <a:tbl>
              <a:tblPr firstRow="1" bandRow="1">
                <a:tableStyleId>{21E4AEA4-8DFA-4A89-87EB-49C32662AFE0}</a:tableStyleId>
              </a:tblPr>
              <a:tblGrid>
                <a:gridCol w="2442432">
                  <a:extLst>
                    <a:ext uri="{9D8B030D-6E8A-4147-A177-3AD203B41FA5}">
                      <a16:colId xmlns:a16="http://schemas.microsoft.com/office/drawing/2014/main" val="4155740382"/>
                    </a:ext>
                  </a:extLst>
                </a:gridCol>
                <a:gridCol w="2235200">
                  <a:extLst>
                    <a:ext uri="{9D8B030D-6E8A-4147-A177-3AD203B41FA5}">
                      <a16:colId xmlns:a16="http://schemas.microsoft.com/office/drawing/2014/main" val="3680952420"/>
                    </a:ext>
                  </a:extLst>
                </a:gridCol>
                <a:gridCol w="3056158">
                  <a:extLst>
                    <a:ext uri="{9D8B030D-6E8A-4147-A177-3AD203B41FA5}">
                      <a16:colId xmlns:a16="http://schemas.microsoft.com/office/drawing/2014/main" val="1960555441"/>
                    </a:ext>
                  </a:extLst>
                </a:gridCol>
              </a:tblGrid>
              <a:tr h="544365">
                <a:tc>
                  <a:txBody>
                    <a:bodyPr/>
                    <a:lstStyle/>
                    <a:p>
                      <a:pPr algn="l"/>
                      <a:r>
                        <a:rPr lang="en-US" sz="1600">
                          <a:solidFill>
                            <a:schemeClr val="bg1"/>
                          </a:solidFill>
                          <a:latin typeface="Arial" panose="020B0604020202020204" pitchFamily="34" charset="0"/>
                          <a:cs typeface="Arial" panose="020B0604020202020204" pitchFamily="34" charset="0"/>
                        </a:rPr>
                        <a:t>Reason for Query</a:t>
                      </a:r>
                      <a:endParaRPr lang="en-US" sz="1600">
                        <a:latin typeface="Arial" panose="020B0604020202020204" pitchFamily="34" charset="0"/>
                        <a:cs typeface="Arial" panose="020B0604020202020204" pitchFamily="34" charset="0"/>
                      </a:endParaRP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tc>
                  <a:txBody>
                    <a:bodyPr/>
                    <a:lstStyle/>
                    <a:p>
                      <a:pPr algn="l"/>
                      <a:r>
                        <a:rPr lang="en-US" sz="1600">
                          <a:latin typeface="Arial" panose="020B0604020202020204" pitchFamily="34" charset="0"/>
                          <a:cs typeface="Arial" panose="020B0604020202020204" pitchFamily="34" charset="0"/>
                        </a:rPr>
                        <a:t>Type</a:t>
                      </a:r>
                      <a:r>
                        <a:rPr lang="en-US" sz="1600" baseline="0">
                          <a:latin typeface="Arial" panose="020B0604020202020204" pitchFamily="34" charset="0"/>
                          <a:cs typeface="Arial" panose="020B0604020202020204" pitchFamily="34" charset="0"/>
                        </a:rPr>
                        <a:t> of Query</a:t>
                      </a:r>
                      <a:endParaRPr lang="en-US" sz="1600">
                        <a:latin typeface="Arial" panose="020B0604020202020204" pitchFamily="34" charset="0"/>
                        <a:cs typeface="Arial" panose="020B0604020202020204" pitchFamily="34" charset="0"/>
                      </a:endParaRP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tc>
                  <a:txBody>
                    <a:bodyPr/>
                    <a:lstStyle/>
                    <a:p>
                      <a:pPr algn="l"/>
                      <a:r>
                        <a:rPr lang="en-US" sz="1600">
                          <a:latin typeface="Arial" panose="020B0604020202020204" pitchFamily="34" charset="0"/>
                          <a:cs typeface="Arial" panose="020B0604020202020204" pitchFamily="34" charset="0"/>
                        </a:rPr>
                        <a:t>Consent Required</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extLst>
                  <a:ext uri="{0D108BD9-81ED-4DB2-BD59-A6C34878D82A}">
                    <a16:rowId xmlns:a16="http://schemas.microsoft.com/office/drawing/2014/main" val="1143845250"/>
                  </a:ext>
                </a:extLst>
              </a:tr>
              <a:tr h="1950717">
                <a:tc>
                  <a:txBody>
                    <a:bodyPr/>
                    <a:lstStyle/>
                    <a:p>
                      <a:pPr marL="0" indent="0" algn="ctr">
                        <a:spcAft>
                          <a:spcPts val="600"/>
                        </a:spcAft>
                        <a:buFont typeface="Arial" panose="020B0604020202020204" pitchFamily="34" charset="0"/>
                        <a:buNone/>
                      </a:pPr>
                      <a:r>
                        <a:rPr lang="en-US" sz="1600" b="1" dirty="0">
                          <a:solidFill>
                            <a:srgbClr val="414244"/>
                          </a:solidFill>
                          <a:latin typeface="Arial" panose="020B0604020202020204" pitchFamily="34" charset="0"/>
                          <a:cs typeface="Arial" panose="020B0604020202020204" pitchFamily="34" charset="0"/>
                        </a:rPr>
                        <a:t>Follow-on query</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15000"/>
                      </a:srgbClr>
                    </a:solidFill>
                  </a:tcPr>
                </a:tc>
                <a:tc>
                  <a:txBody>
                    <a:bodyPr/>
                    <a:lstStyle/>
                    <a:p>
                      <a:pPr marL="0" indent="0" algn="ctr" defTabSz="685800" rtl="0" eaLnBrk="1" latinLnBrk="0" hangingPunct="1">
                        <a:spcAft>
                          <a:spcPts val="600"/>
                        </a:spcAft>
                        <a:buFont typeface="Arial" panose="020B0604020202020204" pitchFamily="34" charset="0"/>
                        <a:buNone/>
                      </a:pPr>
                      <a:r>
                        <a:rPr lang="en-US" sz="1600" b="0" kern="1200" dirty="0">
                          <a:solidFill>
                            <a:srgbClr val="414244"/>
                          </a:solidFill>
                          <a:latin typeface="Arial" panose="020B0604020202020204" pitchFamily="34" charset="0"/>
                          <a:ea typeface="+mn-ea"/>
                          <a:cs typeface="Arial" panose="020B0604020202020204" pitchFamily="34" charset="0"/>
                        </a:rPr>
                        <a:t>Full query</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15000"/>
                      </a:srgbClr>
                    </a:solidFill>
                  </a:tcPr>
                </a:tc>
                <a:tc>
                  <a:txBody>
                    <a:body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400" kern="1200" dirty="0">
                          <a:solidFill>
                            <a:srgbClr val="414244"/>
                          </a:solidFill>
                          <a:latin typeface="Arial" panose="020B0604020202020204" pitchFamily="34" charset="0"/>
                          <a:ea typeface="+mn-ea"/>
                          <a:cs typeface="Arial" panose="020B0604020202020204" pitchFamily="34" charset="0"/>
                        </a:rPr>
                        <a:t>Specific consent, provided electronically within the Clearinghouse</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15000"/>
                      </a:srgbClr>
                    </a:solidFill>
                  </a:tcPr>
                </a:tc>
                <a:extLst>
                  <a:ext uri="{0D108BD9-81ED-4DB2-BD59-A6C34878D82A}">
                    <a16:rowId xmlns:a16="http://schemas.microsoft.com/office/drawing/2014/main" val="2829948112"/>
                  </a:ext>
                </a:extLst>
              </a:tr>
            </a:tbl>
          </a:graphicData>
        </a:graphic>
      </p:graphicFrame>
      <p:sp>
        <p:nvSpPr>
          <p:cNvPr id="10" name="Rectangle: Rounded Corners 9">
            <a:extLst>
              <a:ext uri="{FF2B5EF4-FFF2-40B4-BE49-F238E27FC236}">
                <a16:creationId xmlns:a16="http://schemas.microsoft.com/office/drawing/2014/main" id="{0623057D-68C8-5767-0504-2A8A49F34425}"/>
              </a:ext>
            </a:extLst>
          </p:cNvPr>
          <p:cNvSpPr/>
          <p:nvPr/>
        </p:nvSpPr>
        <p:spPr>
          <a:xfrm>
            <a:off x="1201150" y="2469229"/>
            <a:ext cx="1250538" cy="1204006"/>
          </a:xfrm>
          <a:prstGeom prst="roundRect">
            <a:avLst>
              <a:gd name="adj" fmla="val 10000"/>
            </a:avLst>
          </a:prstGeom>
          <a:blipFill rotWithShape="1">
            <a:blip r:embed="rId4"/>
            <a:stretch>
              <a:fillRect/>
            </a:stretch>
          </a:blip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11" name="Picture 10">
            <a:extLst>
              <a:ext uri="{FF2B5EF4-FFF2-40B4-BE49-F238E27FC236}">
                <a16:creationId xmlns:a16="http://schemas.microsoft.com/office/drawing/2014/main" id="{3969B8BA-915F-2B4C-15FB-6B8F59CC6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7632" y="2500523"/>
            <a:ext cx="1154670" cy="1172712"/>
          </a:xfrm>
          <a:prstGeom prst="rect">
            <a:avLst/>
          </a:prstGeom>
        </p:spPr>
      </p:pic>
      <p:sp>
        <p:nvSpPr>
          <p:cNvPr id="12" name="Text Box 2">
            <a:extLst>
              <a:ext uri="{FF2B5EF4-FFF2-40B4-BE49-F238E27FC236}">
                <a16:creationId xmlns:a16="http://schemas.microsoft.com/office/drawing/2014/main" id="{972E1306-52B9-AA3E-B92B-861AE2970D2A}"/>
              </a:ext>
            </a:extLst>
          </p:cNvPr>
          <p:cNvSpPr txBox="1">
            <a:spLocks noChangeArrowheads="1"/>
          </p:cNvSpPr>
          <p:nvPr/>
        </p:nvSpPr>
        <p:spPr bwMode="auto">
          <a:xfrm>
            <a:off x="566460" y="4402310"/>
            <a:ext cx="7717179" cy="1124001"/>
          </a:xfrm>
          <a:prstGeom prst="rect">
            <a:avLst/>
          </a:prstGeom>
          <a:solidFill>
            <a:srgbClr val="F1B01F"/>
          </a:solidFill>
          <a:ln w="9525">
            <a:noFill/>
            <a:miter lim="800000"/>
            <a:headEnd/>
            <a:tailEnd/>
          </a:ln>
        </p:spPr>
        <p:txBody>
          <a:bodyPr rot="0" vert="horz" wrap="square" lIns="91440" tIns="45720" rIns="91440" bIns="45720" anchor="ctr" anchorCtr="0">
            <a:no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01647"/>
                </a:solidFill>
                <a:effectLst/>
                <a:uLnTx/>
                <a:uFillTx/>
                <a:latin typeface="Arial" panose="020B0604020202020204" pitchFamily="34" charset="0"/>
                <a:ea typeface="Calibri" panose="020F0502020204030204" pitchFamily="34" charset="0"/>
                <a:cs typeface="Arial" panose="020B0604020202020204" pitchFamily="34" charset="0"/>
              </a:rPr>
              <a:t>“New information” is not necessarily a notification that a queried driver is prohibited from performing safety-sensitive functions. The full query is needed to determine the driver’s eligibility status.</a:t>
            </a:r>
            <a:endParaRPr kumimoji="0" lang="en-US" b="0" i="0" u="none" strike="noStrike" kern="1200" cap="none" spc="0" normalizeH="0" baseline="0" noProof="0" dirty="0">
              <a:ln>
                <a:noFill/>
              </a:ln>
              <a:solidFill>
                <a:srgbClr val="001647"/>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4229169"/>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1" y="1771650"/>
            <a:ext cx="5710579" cy="1213829"/>
          </a:xfrm>
        </p:spPr>
        <p:txBody>
          <a:bodyPr/>
          <a:lstStyle/>
          <a:p>
            <a:r>
              <a:rPr lang="en-US" dirty="0"/>
              <a:t>Violations and</a:t>
            </a:r>
            <a:br>
              <a:rPr lang="en-US" dirty="0"/>
            </a:br>
            <a:r>
              <a:rPr lang="en-US" dirty="0"/>
              <a:t>Return-to-Duty</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75F6-15BF-E945-87A6-683076D41687}" type="slidenum">
              <a:rPr kumimoji="0" lang="en-US" sz="11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srgbClr val="000000"/>
              </a:solidFill>
              <a:effectLst/>
              <a:uLnTx/>
              <a:uFillTx/>
              <a:latin typeface="Arial" charset="0"/>
              <a:cs typeface="Arial" charset="0"/>
            </a:endParaRPr>
          </a:p>
        </p:txBody>
      </p:sp>
    </p:spTree>
    <p:custDataLst>
      <p:tags r:id="rId1"/>
    </p:custDataLst>
    <p:extLst>
      <p:ext uri="{BB962C8B-B14F-4D97-AF65-F5344CB8AC3E}">
        <p14:creationId xmlns:p14="http://schemas.microsoft.com/office/powerpoint/2010/main" val="556956826"/>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Reporting Violations – Employers and C/TPAs</a:t>
            </a:r>
          </a:p>
        </p:txBody>
      </p:sp>
      <p:sp>
        <p:nvSpPr>
          <p:cNvPr id="2" name="Slide Number Placeholder 1"/>
          <p:cNvSpPr>
            <a:spLocks noGrp="1"/>
          </p:cNvSpPr>
          <p:nvPr>
            <p:ph type="sldNum" sz="quarter" idx="4"/>
          </p:nvPr>
        </p:nvSpPr>
        <p:spPr/>
        <p:txBody>
          <a:bodyPr/>
          <a:lstStyle/>
          <a:p>
            <a:fld id="{A01475F6-15BF-E945-87A6-683076D41687}" type="slidenum">
              <a:rPr lang="en-US" smtClean="0"/>
              <a:pPr/>
              <a:t>35</a:t>
            </a:fld>
            <a:endParaRPr lang="en-US"/>
          </a:p>
        </p:txBody>
      </p:sp>
      <p:sp>
        <p:nvSpPr>
          <p:cNvPr id="6" name="Content Placeholder 2">
            <a:extLst>
              <a:ext uri="{FF2B5EF4-FFF2-40B4-BE49-F238E27FC236}">
                <a16:creationId xmlns:a16="http://schemas.microsoft.com/office/drawing/2014/main" id="{8E11AA4D-05F2-4F02-CEA4-F37C578F2755}"/>
              </a:ext>
            </a:extLst>
          </p:cNvPr>
          <p:cNvSpPr>
            <a:spLocks noGrp="1"/>
          </p:cNvSpPr>
          <p:nvPr>
            <p:ph idx="1"/>
          </p:nvPr>
        </p:nvSpPr>
        <p:spPr>
          <a:xfrm>
            <a:off x="457200" y="1428751"/>
            <a:ext cx="11277600" cy="4852780"/>
          </a:xfrm>
        </p:spPr>
        <p:txBody>
          <a:bodyPr vert="horz" lIns="91440" tIns="45720" rIns="91440" bIns="45720" rtlCol="0" anchor="t">
            <a:normAutofit/>
          </a:bodyPr>
          <a:lstStyle/>
          <a:p>
            <a:pPr>
              <a:buNone/>
            </a:pPr>
            <a:r>
              <a:rPr lang="en-US" sz="2400" b="1" dirty="0">
                <a:solidFill>
                  <a:schemeClr val="tx1"/>
                </a:solidFill>
                <a:latin typeface="Arial"/>
                <a:cs typeface="Arial"/>
              </a:rPr>
              <a:t>What is</a:t>
            </a:r>
            <a:r>
              <a:rPr lang="en-US" sz="2400" b="1" dirty="0">
                <a:latin typeface="Arial"/>
                <a:cs typeface="Arial"/>
              </a:rPr>
              <a:t> the employer or designated C/TPA required to report?</a:t>
            </a:r>
          </a:p>
        </p:txBody>
      </p:sp>
      <p:graphicFrame>
        <p:nvGraphicFramePr>
          <p:cNvPr id="9" name="Table 8">
            <a:extLst>
              <a:ext uri="{FF2B5EF4-FFF2-40B4-BE49-F238E27FC236}">
                <a16:creationId xmlns:a16="http://schemas.microsoft.com/office/drawing/2014/main" id="{05931769-5E31-F155-BCE1-B09A15A4B80D}"/>
              </a:ext>
            </a:extLst>
          </p:cNvPr>
          <p:cNvGraphicFramePr>
            <a:graphicFrameLocks noGrp="1"/>
          </p:cNvGraphicFramePr>
          <p:nvPr>
            <p:extLst>
              <p:ext uri="{D42A27DB-BD31-4B8C-83A1-F6EECF244321}">
                <p14:modId xmlns:p14="http://schemas.microsoft.com/office/powerpoint/2010/main" val="401022494"/>
              </p:ext>
            </p:extLst>
          </p:nvPr>
        </p:nvGraphicFramePr>
        <p:xfrm>
          <a:off x="457200" y="1911910"/>
          <a:ext cx="11403230" cy="4420061"/>
        </p:xfrm>
        <a:graphic>
          <a:graphicData uri="http://schemas.openxmlformats.org/drawingml/2006/table">
            <a:tbl>
              <a:tblPr firstRow="1" bandRow="1">
                <a:tableStyleId>{5C22544A-7EE6-4342-B048-85BDC9FD1C3A}</a:tableStyleId>
              </a:tblPr>
              <a:tblGrid>
                <a:gridCol w="2417345">
                  <a:extLst>
                    <a:ext uri="{9D8B030D-6E8A-4147-A177-3AD203B41FA5}">
                      <a16:colId xmlns:a16="http://schemas.microsoft.com/office/drawing/2014/main" val="3848726580"/>
                    </a:ext>
                  </a:extLst>
                </a:gridCol>
                <a:gridCol w="8985885">
                  <a:extLst>
                    <a:ext uri="{9D8B030D-6E8A-4147-A177-3AD203B41FA5}">
                      <a16:colId xmlns:a16="http://schemas.microsoft.com/office/drawing/2014/main" val="1846929746"/>
                    </a:ext>
                  </a:extLst>
                </a:gridCol>
              </a:tblGrid>
              <a:tr h="583327">
                <a:tc>
                  <a:txBody>
                    <a:bodyPr/>
                    <a:lstStyle/>
                    <a:p>
                      <a:pPr marL="0" marR="0" algn="l">
                        <a:lnSpc>
                          <a:spcPct val="107000"/>
                        </a:lnSpc>
                        <a:spcBef>
                          <a:spcPts val="0"/>
                        </a:spcBef>
                        <a:spcAft>
                          <a:spcPts val="0"/>
                        </a:spcAft>
                      </a:pPr>
                      <a:r>
                        <a:rPr lang="en-US" sz="1200" b="1">
                          <a:solidFill>
                            <a:schemeClr val="bg1"/>
                          </a:solidFill>
                          <a:effectLst/>
                          <a:latin typeface="+mn-lt"/>
                          <a:ea typeface="Times New Roman" panose="02020603050405020304" pitchFamily="18" charset="0"/>
                          <a:cs typeface="Times New Roman" panose="02020603050405020304" pitchFamily="18" charset="0"/>
                        </a:rPr>
                        <a:t>REPORTING ENTITY</a:t>
                      </a:r>
                      <a:endParaRPr lang="en-US" sz="1200">
                        <a:solidFill>
                          <a:schemeClr val="bg1"/>
                        </a:solidFill>
                        <a:effectLst/>
                        <a:latin typeface="+mn-lt"/>
                        <a:ea typeface="Calibri" panose="020F0502020204030204" pitchFamily="34" charset="0"/>
                        <a:cs typeface="Times New Roman" panose="02020603050405020304" pitchFamily="18" charset="0"/>
                      </a:endParaRPr>
                    </a:p>
                  </a:txBody>
                  <a:tcPr marL="182880" marR="182880" marT="91440" marB="5715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US" sz="16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INFORMATION TO BE REPORTED TO CLEARINGHOUSE</a:t>
                      </a:r>
                    </a:p>
                    <a:p>
                      <a:pPr marL="0" marR="0" algn="l">
                        <a:lnSpc>
                          <a:spcPct val="107000"/>
                        </a:lnSpc>
                        <a:spcBef>
                          <a:spcPts val="0"/>
                        </a:spcBef>
                        <a:spcAft>
                          <a:spcPts val="0"/>
                        </a:spcAft>
                      </a:pPr>
                      <a:r>
                        <a:rPr lang="en-US" sz="1200" b="1">
                          <a:solidFill>
                            <a:schemeClr val="bg1"/>
                          </a:solidFill>
                          <a:effectLst/>
                          <a:latin typeface="Arial" panose="020B0604020202020204" pitchFamily="34" charset="0"/>
                          <a:ea typeface="Calibri" panose="020F0502020204030204" pitchFamily="34" charset="0"/>
                          <a:cs typeface="Arial" panose="020B0604020202020204" pitchFamily="34" charset="0"/>
                        </a:rPr>
                        <a:t>(must be reported by close of the third business day following the date the employer obtained the information)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91440" marB="5715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1647"/>
                    </a:solidFill>
                  </a:tcPr>
                </a:tc>
                <a:extLst>
                  <a:ext uri="{0D108BD9-81ED-4DB2-BD59-A6C34878D82A}">
                    <a16:rowId xmlns:a16="http://schemas.microsoft.com/office/drawing/2014/main" val="2086090943"/>
                  </a:ext>
                </a:extLst>
              </a:tr>
              <a:tr h="583327">
                <a:tc rowSpan="6">
                  <a:txBody>
                    <a:bodyPr/>
                    <a:lstStyle/>
                    <a:p>
                      <a:pPr marL="0" marR="0" algn="l">
                        <a:lnSpc>
                          <a:spcPct val="107000"/>
                        </a:lnSpc>
                        <a:spcBef>
                          <a:spcPts val="0"/>
                        </a:spcBef>
                        <a:spcAft>
                          <a:spcPts val="0"/>
                        </a:spcAft>
                      </a:pPr>
                      <a:endParaRPr lang="en-US" sz="1400" b="1" dirty="0">
                        <a:solidFill>
                          <a:srgbClr val="333333"/>
                        </a:solidFill>
                        <a:effectLst/>
                        <a:latin typeface="+mn-lt"/>
                        <a:ea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endParaRPr lang="en-US" sz="1400" b="1" dirty="0">
                        <a:solidFill>
                          <a:srgbClr val="333333"/>
                        </a:solidFill>
                        <a:effectLst/>
                        <a:latin typeface="+mn-lt"/>
                        <a:ea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endParaRPr lang="en-US" sz="1400" b="1" dirty="0">
                        <a:solidFill>
                          <a:srgbClr val="333333"/>
                        </a:solidFill>
                        <a:effectLst/>
                        <a:latin typeface="+mn-lt"/>
                        <a:ea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endParaRPr lang="en-US" sz="1400" b="1" dirty="0">
                        <a:solidFill>
                          <a:srgbClr val="333333"/>
                        </a:solidFill>
                        <a:effectLst/>
                        <a:latin typeface="+mn-lt"/>
                        <a:ea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endParaRPr lang="en-US" sz="1400" b="1" dirty="0">
                        <a:solidFill>
                          <a:srgbClr val="333333"/>
                        </a:solidFill>
                        <a:effectLst/>
                        <a:latin typeface="+mn-lt"/>
                        <a:ea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endParaRPr lang="en-US" sz="1400" b="1" dirty="0">
                        <a:solidFill>
                          <a:srgbClr val="333333"/>
                        </a:solidFill>
                        <a:effectLst/>
                        <a:latin typeface="+mn-lt"/>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Prospective/Current Employer of CDL Driver</a:t>
                      </a:r>
                    </a:p>
                    <a:p>
                      <a:pPr marL="0" marR="0" algn="ctr">
                        <a:lnSpc>
                          <a:spcPct val="107000"/>
                        </a:lnSpc>
                        <a:spcBef>
                          <a:spcPts val="0"/>
                        </a:spcBef>
                        <a:spcAft>
                          <a:spcPts val="0"/>
                        </a:spcAft>
                      </a:pPr>
                      <a:endParaRPr lang="en-US" sz="1400" b="1"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262626"/>
                          </a:solidFill>
                          <a:effectLst/>
                          <a:latin typeface="Arial" panose="020B0604020202020204" pitchFamily="34" charset="0"/>
                          <a:ea typeface="Calibri" panose="020F0502020204030204" pitchFamily="34" charset="0"/>
                          <a:cs typeface="Arial" panose="020B0604020202020204" pitchFamily="34" charset="0"/>
                        </a:rPr>
                        <a:t>Or </a:t>
                      </a:r>
                    </a:p>
                    <a:p>
                      <a:pPr marL="0" marR="0" algn="ctr">
                        <a:lnSpc>
                          <a:spcPct val="107000"/>
                        </a:lnSpc>
                        <a:spcBef>
                          <a:spcPts val="0"/>
                        </a:spcBef>
                        <a:spcAft>
                          <a:spcPts val="0"/>
                        </a:spcAft>
                      </a:pPr>
                      <a:endParaRPr lang="en-US" sz="1400" b="1"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7000"/>
                        </a:lnSpc>
                        <a:spcBef>
                          <a:spcPts val="0"/>
                        </a:spcBef>
                        <a:spcAft>
                          <a:spcPts val="0"/>
                        </a:spcAft>
                        <a:buClrTx/>
                        <a:buSzTx/>
                        <a:buFontTx/>
                        <a:buNone/>
                        <a:tabLst/>
                        <a:defRPr/>
                      </a:pPr>
                      <a:r>
                        <a:rPr lang="en-US" sz="1400" b="1"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Service agent acting on behalf of Current Employer of CDL Driver</a:t>
                      </a:r>
                      <a:endParaRPr lang="en-US" sz="1400" b="1"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endParaRPr lang="en-US" sz="1400" b="1" dirty="0">
                        <a:effectLst/>
                        <a:latin typeface="+mn-lt"/>
                        <a:ea typeface="Calibri" panose="020F0502020204030204" pitchFamily="34" charset="0"/>
                        <a:cs typeface="Times New Roman" panose="02020603050405020304" pitchFamily="18" charset="0"/>
                      </a:endParaRPr>
                    </a:p>
                  </a:txBody>
                  <a:tcPr marL="182880" marR="182880" marT="91440" marB="5715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3CBD4">
                        <a:alpha val="42000"/>
                      </a:srgbClr>
                    </a:solidFill>
                  </a:tcPr>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An alcohol confirmation test with a concentration of 0.04% or higher</a:t>
                      </a:r>
                      <a:endParaRPr lang="en-US" sz="14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91440" marB="5715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E9EF"/>
                    </a:solidFill>
                  </a:tcPr>
                </a:tc>
                <a:extLst>
                  <a:ext uri="{0D108BD9-81ED-4DB2-BD59-A6C34878D82A}">
                    <a16:rowId xmlns:a16="http://schemas.microsoft.com/office/drawing/2014/main" val="2050150594"/>
                  </a:ext>
                </a:extLst>
              </a:tr>
              <a:tr h="583327">
                <a:tc vMerge="1">
                  <a:txBody>
                    <a:bodyPr/>
                    <a:lstStyle/>
                    <a:p>
                      <a:endParaRPr lang="en-US"/>
                    </a:p>
                  </a:txBody>
                  <a:tcPr/>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Refusal to test (alcohol) as specified in 49 CFR </a:t>
                      </a:r>
                      <a:r>
                        <a:rPr lang="en-US" sz="1600" u="sng" kern="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40.261</a:t>
                      </a:r>
                      <a:endParaRPr lang="en-US" sz="1600" u="sng" kern="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82880" marR="182880" marT="91440" marB="5715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3CBD4">
                        <a:alpha val="42000"/>
                      </a:srgbClr>
                    </a:solidFill>
                  </a:tcPr>
                </a:tc>
                <a:extLst>
                  <a:ext uri="{0D108BD9-81ED-4DB2-BD59-A6C34878D82A}">
                    <a16:rowId xmlns:a16="http://schemas.microsoft.com/office/drawing/2014/main" val="2022265139"/>
                  </a:ext>
                </a:extLst>
              </a:tr>
              <a:tr h="583327">
                <a:tc vMerge="1">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Refusal to test (drug) not requiring a determination by the MRO as specified in 49 CFR </a:t>
                      </a:r>
                      <a:r>
                        <a:rPr lang="en-US" sz="1600" u="sng" dirty="0">
                          <a:solidFill>
                            <a:srgbClr val="262626"/>
                          </a:solidFill>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40.191</a:t>
                      </a:r>
                      <a:endParaRPr lang="en-US" sz="14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91440" marB="5715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28183797"/>
                  </a:ext>
                </a:extLst>
              </a:tr>
              <a:tr h="799240">
                <a:tc vMerge="1">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Actual knowledge, as defined in 49 CFR</a:t>
                      </a:r>
                      <a:r>
                        <a:rPr lang="en-US" sz="1600" dirty="0">
                          <a:solidFill>
                            <a:srgbClr val="262626"/>
                          </a:solidFill>
                        </a:rPr>
                        <a:t> </a:t>
                      </a:r>
                      <a:r>
                        <a:rPr lang="en-US" sz="1600" u="sng" dirty="0">
                          <a:solidFill>
                            <a:srgbClr val="262626"/>
                          </a:solidFill>
                          <a:effectLst/>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382.107</a:t>
                      </a: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that a driver has used alcohol on duty, used alcohol within four hours of coming on duty, used alcohol prior to post-accident testing, or has used a controlled substance</a:t>
                      </a:r>
                    </a:p>
                  </a:txBody>
                  <a:tcPr marL="182880" marR="182880" marT="91440" marB="5715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3CBD4">
                        <a:alpha val="42000"/>
                      </a:srgbClr>
                    </a:solidFill>
                  </a:tcPr>
                </a:tc>
                <a:extLst>
                  <a:ext uri="{0D108BD9-81ED-4DB2-BD59-A6C34878D82A}">
                    <a16:rowId xmlns:a16="http://schemas.microsoft.com/office/drawing/2014/main" val="3890047157"/>
                  </a:ext>
                </a:extLst>
              </a:tr>
              <a:tr h="583327">
                <a:tc vMerge="1">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Negative RTD test results (drug and alcohol testing, as applicable)</a:t>
                      </a:r>
                      <a:endParaRPr lang="en-US" sz="14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91440" marB="5715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32063760"/>
                  </a:ext>
                </a:extLst>
              </a:tr>
              <a:tr h="583327">
                <a:tc vMerge="1">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Completion of follow-up testing</a:t>
                      </a:r>
                      <a:endParaRPr lang="en-US" sz="14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91440" marB="5715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3CBD4">
                        <a:alpha val="42000"/>
                      </a:srgbClr>
                    </a:solidFill>
                  </a:tcPr>
                </a:tc>
                <a:extLst>
                  <a:ext uri="{0D108BD9-81ED-4DB2-BD59-A6C34878D82A}">
                    <a16:rowId xmlns:a16="http://schemas.microsoft.com/office/drawing/2014/main" val="3952908453"/>
                  </a:ext>
                </a:extLst>
              </a:tr>
            </a:tbl>
          </a:graphicData>
        </a:graphic>
      </p:graphicFrame>
      <p:pic>
        <p:nvPicPr>
          <p:cNvPr id="10" name="Picture 9">
            <a:extLst>
              <a:ext uri="{FF2B5EF4-FFF2-40B4-BE49-F238E27FC236}">
                <a16:creationId xmlns:a16="http://schemas.microsoft.com/office/drawing/2014/main" id="{135DB545-90CD-E13E-E0DA-6B19C9E2DEFA}"/>
              </a:ext>
            </a:extLst>
          </p:cNvPr>
          <p:cNvPicPr>
            <a:picLocks noChangeAspect="1"/>
          </p:cNvPicPr>
          <p:nvPr/>
        </p:nvPicPr>
        <p:blipFill>
          <a:blip r:embed="rId7"/>
          <a:stretch>
            <a:fillRect/>
          </a:stretch>
        </p:blipFill>
        <p:spPr>
          <a:xfrm>
            <a:off x="489994" y="2693056"/>
            <a:ext cx="1168018" cy="1168018"/>
          </a:xfrm>
          <a:prstGeom prst="rect">
            <a:avLst/>
          </a:prstGeom>
        </p:spPr>
      </p:pic>
      <p:pic>
        <p:nvPicPr>
          <p:cNvPr id="11" name="Picture 10">
            <a:extLst>
              <a:ext uri="{FF2B5EF4-FFF2-40B4-BE49-F238E27FC236}">
                <a16:creationId xmlns:a16="http://schemas.microsoft.com/office/drawing/2014/main" id="{6F08C2E2-ED4B-EC51-284B-53814B5CFDB7}"/>
              </a:ext>
            </a:extLst>
          </p:cNvPr>
          <p:cNvPicPr>
            <a:picLocks noChangeAspect="1"/>
          </p:cNvPicPr>
          <p:nvPr/>
        </p:nvPicPr>
        <p:blipFill>
          <a:blip r:embed="rId8"/>
          <a:stretch>
            <a:fillRect/>
          </a:stretch>
        </p:blipFill>
        <p:spPr>
          <a:xfrm>
            <a:off x="1698906" y="2693056"/>
            <a:ext cx="1168018" cy="1168018"/>
          </a:xfrm>
          <a:prstGeom prst="rect">
            <a:avLst/>
          </a:prstGeom>
        </p:spPr>
      </p:pic>
    </p:spTree>
    <p:custDataLst>
      <p:tags r:id="rId1"/>
    </p:custDataLst>
    <p:extLst>
      <p:ext uri="{BB962C8B-B14F-4D97-AF65-F5344CB8AC3E}">
        <p14:creationId xmlns:p14="http://schemas.microsoft.com/office/powerpoint/2010/main" val="2420426252"/>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Actual Knowledge: What It Is, What It Isn’t</a:t>
            </a:r>
          </a:p>
        </p:txBody>
      </p:sp>
      <p:sp>
        <p:nvSpPr>
          <p:cNvPr id="2" name="Slide Number Placeholder 1"/>
          <p:cNvSpPr>
            <a:spLocks noGrp="1"/>
          </p:cNvSpPr>
          <p:nvPr>
            <p:ph type="sldNum" sz="quarter" idx="4"/>
          </p:nvPr>
        </p:nvSpPr>
        <p:spPr/>
        <p:txBody>
          <a:bodyPr/>
          <a:lstStyle/>
          <a:p>
            <a:fld id="{A01475F6-15BF-E945-87A6-683076D41687}" type="slidenum">
              <a:rPr lang="en-US" smtClean="0"/>
              <a:pPr/>
              <a:t>36</a:t>
            </a:fld>
            <a:endParaRPr lang="en-US"/>
          </a:p>
        </p:txBody>
      </p:sp>
      <p:sp>
        <p:nvSpPr>
          <p:cNvPr id="6" name="Content Placeholder 2">
            <a:extLst>
              <a:ext uri="{FF2B5EF4-FFF2-40B4-BE49-F238E27FC236}">
                <a16:creationId xmlns:a16="http://schemas.microsoft.com/office/drawing/2014/main" id="{C104049E-2EAF-6323-44F2-73FB16D04BC1}"/>
              </a:ext>
            </a:extLst>
          </p:cNvPr>
          <p:cNvSpPr>
            <a:spLocks noGrp="1"/>
          </p:cNvSpPr>
          <p:nvPr>
            <p:ph idx="1"/>
          </p:nvPr>
        </p:nvSpPr>
        <p:spPr>
          <a:xfrm>
            <a:off x="457200" y="1523819"/>
            <a:ext cx="11277600" cy="4938088"/>
          </a:xfrm>
        </p:spPr>
        <p:txBody>
          <a:bodyPr vert="horz" lIns="91440" tIns="45720" rIns="91440" bIns="45720" rtlCol="0" anchor="t">
            <a:normAutofit/>
          </a:bodyPr>
          <a:lstStyle/>
          <a:p>
            <a:pPr>
              <a:buClr>
                <a:srgbClr val="0070C0"/>
              </a:buClr>
              <a:buSzPct val="100000"/>
            </a:pPr>
            <a:r>
              <a:rPr lang="en-US" sz="2400" dirty="0"/>
              <a:t>Actual knowledge must be based on one of the following:</a:t>
            </a:r>
          </a:p>
          <a:p>
            <a:pPr lvl="1">
              <a:buClr>
                <a:schemeClr val="accent2"/>
              </a:buClr>
              <a:buSzPct val="100000"/>
              <a:buFontTx/>
              <a:buChar char="‒"/>
            </a:pPr>
            <a:r>
              <a:rPr lang="en-US" dirty="0">
                <a:solidFill>
                  <a:srgbClr val="262626"/>
                </a:solidFill>
              </a:rPr>
              <a:t>Employer’s direct observation of an employee</a:t>
            </a:r>
          </a:p>
          <a:p>
            <a:pPr lvl="1">
              <a:buClr>
                <a:schemeClr val="accent2"/>
              </a:buClr>
              <a:buSzPct val="100000"/>
              <a:buFontTx/>
              <a:buChar char="‒"/>
            </a:pPr>
            <a:r>
              <a:rPr lang="en-US" dirty="0">
                <a:solidFill>
                  <a:srgbClr val="262626"/>
                </a:solidFill>
              </a:rPr>
              <a:t>A traffic citation for driving a CMV while under the influence of alcohol or controlled substances</a:t>
            </a:r>
          </a:p>
          <a:p>
            <a:pPr lvl="1">
              <a:buClr>
                <a:schemeClr val="accent2"/>
              </a:buClr>
              <a:buSzPct val="100000"/>
              <a:buFontTx/>
              <a:buChar char="‒"/>
            </a:pPr>
            <a:r>
              <a:rPr lang="en-US" dirty="0">
                <a:solidFill>
                  <a:srgbClr val="262626"/>
                </a:solidFill>
                <a:latin typeface="Arial"/>
                <a:cs typeface="Arial"/>
              </a:rPr>
              <a:t>An employee’s admission of alcohol or controlled substance use, except as provided in §382.121</a:t>
            </a:r>
            <a:endParaRPr lang="en-US" dirty="0">
              <a:solidFill>
                <a:srgbClr val="262626"/>
              </a:solidFill>
            </a:endParaRPr>
          </a:p>
          <a:p>
            <a:pPr>
              <a:buClr>
                <a:srgbClr val="0070C0"/>
              </a:buClr>
              <a:buSzPct val="100000"/>
            </a:pPr>
            <a:r>
              <a:rPr lang="en-US" sz="2400" dirty="0"/>
              <a:t>A verified positive drug test result does not qualify as actual knowledge</a:t>
            </a:r>
          </a:p>
          <a:p>
            <a:pPr>
              <a:buClr>
                <a:srgbClr val="0070C0"/>
              </a:buClr>
              <a:buSzPct val="100000"/>
            </a:pPr>
            <a:r>
              <a:rPr lang="en-US" sz="2400" dirty="0"/>
              <a:t>When reporting actual knowledge, employers must upload supporting documentation. This may include:</a:t>
            </a:r>
          </a:p>
          <a:p>
            <a:pPr lvl="1">
              <a:buClr>
                <a:schemeClr val="accent2"/>
              </a:buClr>
              <a:buSzPct val="100000"/>
              <a:buFontTx/>
              <a:buChar char="‒"/>
            </a:pPr>
            <a:r>
              <a:rPr lang="en-US" dirty="0">
                <a:solidFill>
                  <a:srgbClr val="262626"/>
                </a:solidFill>
                <a:latin typeface="Arial"/>
                <a:cs typeface="Arial"/>
              </a:rPr>
              <a:t>Citation for DUI in a CMV that requires a CDL</a:t>
            </a:r>
            <a:endParaRPr lang="en-US" dirty="0">
              <a:solidFill>
                <a:srgbClr val="262626"/>
              </a:solidFill>
            </a:endParaRPr>
          </a:p>
          <a:p>
            <a:pPr lvl="1">
              <a:buClr>
                <a:schemeClr val="accent2"/>
              </a:buClr>
              <a:buSzPct val="100000"/>
              <a:buFontTx/>
              <a:buChar char="‒"/>
            </a:pPr>
            <a:r>
              <a:rPr lang="en-US" dirty="0">
                <a:solidFill>
                  <a:srgbClr val="262626"/>
                </a:solidFill>
                <a:latin typeface="Arial"/>
                <a:cs typeface="Arial"/>
              </a:rPr>
              <a:t>Statement from the driver's supervisor</a:t>
            </a:r>
            <a:endParaRPr lang="en-US" dirty="0">
              <a:solidFill>
                <a:srgbClr val="262626"/>
              </a:solidFill>
            </a:endParaRPr>
          </a:p>
          <a:p>
            <a:pPr lvl="1">
              <a:buClr>
                <a:schemeClr val="accent2"/>
              </a:buClr>
              <a:buSzPct val="100000"/>
              <a:buFontTx/>
              <a:buChar char="‒"/>
            </a:pPr>
            <a:r>
              <a:rPr lang="en-US" dirty="0">
                <a:solidFill>
                  <a:srgbClr val="262626"/>
                </a:solidFill>
                <a:latin typeface="Arial"/>
                <a:cs typeface="Arial"/>
              </a:rPr>
              <a:t>Statement from the driver</a:t>
            </a:r>
            <a:endParaRPr lang="en-US" dirty="0">
              <a:solidFill>
                <a:srgbClr val="262626"/>
              </a:solidFill>
            </a:endParaRPr>
          </a:p>
          <a:p>
            <a:pPr lvl="1">
              <a:buSzPct val="100000"/>
            </a:pPr>
            <a:endParaRPr lang="en-US" dirty="0"/>
          </a:p>
        </p:txBody>
      </p:sp>
    </p:spTree>
    <p:custDataLst>
      <p:tags r:id="rId1"/>
    </p:custDataLst>
    <p:extLst>
      <p:ext uri="{BB962C8B-B14F-4D97-AF65-F5344CB8AC3E}">
        <p14:creationId xmlns:p14="http://schemas.microsoft.com/office/powerpoint/2010/main" val="3628514116"/>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Actual Knowledge Based on Issuance of a Citation</a:t>
            </a:r>
          </a:p>
        </p:txBody>
      </p:sp>
      <p:sp>
        <p:nvSpPr>
          <p:cNvPr id="2" name="Slide Number Placeholder 1"/>
          <p:cNvSpPr>
            <a:spLocks noGrp="1"/>
          </p:cNvSpPr>
          <p:nvPr>
            <p:ph type="sldNum" sz="quarter" idx="4"/>
          </p:nvPr>
        </p:nvSpPr>
        <p:spPr/>
        <p:txBody>
          <a:bodyPr/>
          <a:lstStyle/>
          <a:p>
            <a:fld id="{A01475F6-15BF-E945-87A6-683076D41687}" type="slidenum">
              <a:rPr lang="en-US" smtClean="0"/>
              <a:pPr/>
              <a:t>37</a:t>
            </a:fld>
            <a:endParaRPr lang="en-US"/>
          </a:p>
        </p:txBody>
      </p:sp>
      <p:sp>
        <p:nvSpPr>
          <p:cNvPr id="7" name="Content Placeholder 2">
            <a:extLst>
              <a:ext uri="{FF2B5EF4-FFF2-40B4-BE49-F238E27FC236}">
                <a16:creationId xmlns:a16="http://schemas.microsoft.com/office/drawing/2014/main" id="{6FEDC498-CD00-6232-9B81-01D691503908}"/>
              </a:ext>
            </a:extLst>
          </p:cNvPr>
          <p:cNvSpPr>
            <a:spLocks noGrp="1"/>
          </p:cNvSpPr>
          <p:nvPr>
            <p:ph idx="1"/>
          </p:nvPr>
        </p:nvSpPr>
        <p:spPr>
          <a:xfrm>
            <a:off x="429686" y="1658807"/>
            <a:ext cx="11405127" cy="4328888"/>
          </a:xfrm>
        </p:spPr>
        <p:txBody>
          <a:bodyPr/>
          <a:lstStyle/>
          <a:p>
            <a:pPr>
              <a:buClr>
                <a:srgbClr val="0070C0"/>
              </a:buClr>
            </a:pPr>
            <a:r>
              <a:rPr lang="en-US" dirty="0"/>
              <a:t>A CDL or CLP holder charged with a DUI in a CMV has violated part 382, subpart B, regardless of whether driver is convicted of the offense</a:t>
            </a:r>
          </a:p>
          <a:p>
            <a:pPr>
              <a:buClr>
                <a:srgbClr val="0070C0"/>
              </a:buClr>
            </a:pPr>
            <a:r>
              <a:rPr lang="en-US" dirty="0"/>
              <a:t>Driver will be required to go through the return-to-duty (RTD) process</a:t>
            </a:r>
          </a:p>
          <a:p>
            <a:pPr>
              <a:buClr>
                <a:srgbClr val="0070C0"/>
              </a:buClr>
            </a:pPr>
            <a:r>
              <a:rPr lang="en-US" dirty="0"/>
              <a:t>Violation will remain in the Clearinghouse for 5 years, or until the driver has completed RTD, whichever is later</a:t>
            </a:r>
          </a:p>
          <a:p>
            <a:pPr>
              <a:buClr>
                <a:srgbClr val="0070C0"/>
              </a:buClr>
            </a:pPr>
            <a:r>
              <a:rPr lang="en-US" dirty="0"/>
              <a:t>Driver may submit documentary evidence of non-conviction to their Clearinghouse record</a:t>
            </a:r>
          </a:p>
        </p:txBody>
      </p:sp>
    </p:spTree>
    <p:custDataLst>
      <p:tags r:id="rId1"/>
    </p:custDataLst>
    <p:extLst>
      <p:ext uri="{BB962C8B-B14F-4D97-AF65-F5344CB8AC3E}">
        <p14:creationId xmlns:p14="http://schemas.microsoft.com/office/powerpoint/2010/main" val="1634162965"/>
      </p:ext>
    </p:extLst>
  </p:cSld>
  <p:clrMapOvr>
    <a:masterClrMapping/>
  </p:clrMapOvr>
  <p:transition spd="med">
    <p:pull/>
  </p:transition>
  <p:extLst>
    <p:ext uri="{6950BFC3-D8DA-4A85-94F7-54DA5524770B}">
      <p188:commentRel xmlns:p188="http://schemas.microsoft.com/office/powerpoint/2018/8/main" r:id="rId4"/>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Reporting Violations – MROs and SAPs</a:t>
            </a:r>
          </a:p>
        </p:txBody>
      </p:sp>
      <p:sp>
        <p:nvSpPr>
          <p:cNvPr id="2" name="Slide Number Placeholder 1"/>
          <p:cNvSpPr>
            <a:spLocks noGrp="1"/>
          </p:cNvSpPr>
          <p:nvPr>
            <p:ph type="sldNum" sz="quarter" idx="4"/>
          </p:nvPr>
        </p:nvSpPr>
        <p:spPr/>
        <p:txBody>
          <a:bodyPr/>
          <a:lstStyle/>
          <a:p>
            <a:fld id="{A01475F6-15BF-E945-87A6-683076D41687}" type="slidenum">
              <a:rPr lang="en-US" smtClean="0"/>
              <a:pPr/>
              <a:t>38</a:t>
            </a:fld>
            <a:endParaRPr lang="en-US"/>
          </a:p>
        </p:txBody>
      </p:sp>
      <p:sp>
        <p:nvSpPr>
          <p:cNvPr id="7" name="Content Placeholder 2">
            <a:extLst>
              <a:ext uri="{FF2B5EF4-FFF2-40B4-BE49-F238E27FC236}">
                <a16:creationId xmlns:a16="http://schemas.microsoft.com/office/drawing/2014/main" id="{BA922055-4E52-6348-C13B-576F2F630CE1}"/>
              </a:ext>
            </a:extLst>
          </p:cNvPr>
          <p:cNvSpPr>
            <a:spLocks noGrp="1"/>
          </p:cNvSpPr>
          <p:nvPr>
            <p:ph idx="1"/>
          </p:nvPr>
        </p:nvSpPr>
        <p:spPr>
          <a:xfrm>
            <a:off x="457200" y="1390731"/>
            <a:ext cx="11277600" cy="494459"/>
          </a:xfrm>
        </p:spPr>
        <p:txBody>
          <a:bodyPr>
            <a:normAutofit/>
          </a:bodyPr>
          <a:lstStyle/>
          <a:p>
            <a:pPr lvl="0">
              <a:buNone/>
            </a:pPr>
            <a:r>
              <a:rPr lang="en-US" sz="2400" b="1" dirty="0"/>
              <a:t>What information is the MRO or SAP required to report?</a:t>
            </a:r>
          </a:p>
        </p:txBody>
      </p:sp>
      <p:graphicFrame>
        <p:nvGraphicFramePr>
          <p:cNvPr id="8" name="Table 7">
            <a:extLst>
              <a:ext uri="{FF2B5EF4-FFF2-40B4-BE49-F238E27FC236}">
                <a16:creationId xmlns:a16="http://schemas.microsoft.com/office/drawing/2014/main" id="{4531DC6D-1DA0-5F00-268F-D1F7C196FCF5}"/>
              </a:ext>
            </a:extLst>
          </p:cNvPr>
          <p:cNvGraphicFramePr>
            <a:graphicFrameLocks noGrp="1"/>
          </p:cNvGraphicFramePr>
          <p:nvPr>
            <p:extLst>
              <p:ext uri="{D42A27DB-BD31-4B8C-83A1-F6EECF244321}">
                <p14:modId xmlns:p14="http://schemas.microsoft.com/office/powerpoint/2010/main" val="302054876"/>
              </p:ext>
            </p:extLst>
          </p:nvPr>
        </p:nvGraphicFramePr>
        <p:xfrm>
          <a:off x="310894" y="1885190"/>
          <a:ext cx="11642709" cy="4520038"/>
        </p:xfrm>
        <a:graphic>
          <a:graphicData uri="http://schemas.openxmlformats.org/drawingml/2006/table">
            <a:tbl>
              <a:tblPr firstRow="1" bandRow="1">
                <a:tableStyleId>{5C22544A-7EE6-4342-B048-85BDC9FD1C3A}</a:tableStyleId>
              </a:tblPr>
              <a:tblGrid>
                <a:gridCol w="1584309">
                  <a:extLst>
                    <a:ext uri="{9D8B030D-6E8A-4147-A177-3AD203B41FA5}">
                      <a16:colId xmlns:a16="http://schemas.microsoft.com/office/drawing/2014/main" val="3848726580"/>
                    </a:ext>
                  </a:extLst>
                </a:gridCol>
                <a:gridCol w="5173883">
                  <a:extLst>
                    <a:ext uri="{9D8B030D-6E8A-4147-A177-3AD203B41FA5}">
                      <a16:colId xmlns:a16="http://schemas.microsoft.com/office/drawing/2014/main" val="1846929746"/>
                    </a:ext>
                  </a:extLst>
                </a:gridCol>
                <a:gridCol w="4884517">
                  <a:extLst>
                    <a:ext uri="{9D8B030D-6E8A-4147-A177-3AD203B41FA5}">
                      <a16:colId xmlns:a16="http://schemas.microsoft.com/office/drawing/2014/main" val="3874321295"/>
                    </a:ext>
                  </a:extLst>
                </a:gridCol>
              </a:tblGrid>
              <a:tr h="533433">
                <a:tc>
                  <a:txBody>
                    <a:bodyPr/>
                    <a:lstStyle/>
                    <a:p>
                      <a:pPr marL="0" marR="0" algn="l">
                        <a:lnSpc>
                          <a:spcPct val="107000"/>
                        </a:lnSpc>
                        <a:spcBef>
                          <a:spcPts val="0"/>
                        </a:spcBef>
                        <a:spcAft>
                          <a:spcPts val="0"/>
                        </a:spcAft>
                      </a:pPr>
                      <a:endParaRPr lang="en-US" sz="1300" dirty="0">
                        <a:solidFill>
                          <a:schemeClr val="bg1"/>
                        </a:solidFill>
                        <a:effectLst/>
                        <a:latin typeface="+mn-lt"/>
                        <a:ea typeface="Calibri" panose="020F0502020204030204" pitchFamily="34" charset="0"/>
                        <a:cs typeface="Times New Roman" panose="02020603050405020304" pitchFamily="18" charset="0"/>
                      </a:endParaRPr>
                    </a:p>
                  </a:txBody>
                  <a:tcPr marL="182880" marR="182880" marT="18288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INFORMATION TO BE REPORTED TO CLEARINGHOUSE</a:t>
                      </a:r>
                      <a:endParaRPr lang="en-US"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47"/>
                    </a:solidFill>
                  </a:tcPr>
                </a:tc>
                <a:tc>
                  <a:txBody>
                    <a:bodyPr/>
                    <a:lstStyle/>
                    <a:p>
                      <a:pPr marL="0" marR="0" algn="l">
                        <a:lnSpc>
                          <a:spcPct val="107000"/>
                        </a:lnSpc>
                        <a:spcBef>
                          <a:spcPts val="0"/>
                        </a:spcBef>
                        <a:spcAft>
                          <a:spcPts val="0"/>
                        </a:spcAft>
                      </a:pPr>
                      <a:r>
                        <a:rPr lang="en-US" sz="1400">
                          <a:solidFill>
                            <a:schemeClr val="bg1"/>
                          </a:solidFill>
                          <a:effectLst/>
                          <a:latin typeface="Arial" panose="020B0604020202020204" pitchFamily="34" charset="0"/>
                          <a:ea typeface="Calibri" panose="020F0502020204030204" pitchFamily="34" charset="0"/>
                          <a:cs typeface="Arial" panose="020B0604020202020204" pitchFamily="34" charset="0"/>
                        </a:rPr>
                        <a:t>DEADLINE FOR REPORTING INFORMATION</a:t>
                      </a:r>
                    </a:p>
                  </a:txBody>
                  <a:tcPr marL="182880" marR="182880" marT="13716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47"/>
                    </a:solidFill>
                  </a:tcPr>
                </a:tc>
                <a:extLst>
                  <a:ext uri="{0D108BD9-81ED-4DB2-BD59-A6C34878D82A}">
                    <a16:rowId xmlns:a16="http://schemas.microsoft.com/office/drawing/2014/main" val="2086090943"/>
                  </a:ext>
                </a:extLst>
              </a:tr>
              <a:tr h="546623">
                <a:tc rowSpan="3">
                  <a:txBody>
                    <a:bodyPr/>
                    <a:lstStyle/>
                    <a:p>
                      <a:pPr marL="0" marR="0" algn="ctr">
                        <a:lnSpc>
                          <a:spcPct val="107000"/>
                        </a:lnSpc>
                        <a:spcBef>
                          <a:spcPts val="0"/>
                        </a:spcBef>
                        <a:spcAft>
                          <a:spcPts val="0"/>
                        </a:spcAft>
                      </a:pPr>
                      <a:r>
                        <a:rPr lang="en-US" sz="2000" b="1" dirty="0">
                          <a:solidFill>
                            <a:srgbClr val="414244"/>
                          </a:solidFill>
                          <a:effectLst/>
                          <a:latin typeface="Arial" panose="020B0604020202020204" pitchFamily="34" charset="0"/>
                          <a:ea typeface="Times New Roman" panose="02020603050405020304" pitchFamily="18" charset="0"/>
                          <a:cs typeface="Arial" panose="020B0604020202020204" pitchFamily="34" charset="0"/>
                        </a:rPr>
                        <a:t>MRO</a:t>
                      </a:r>
                      <a:endParaRPr lang="en-US" sz="2000" b="1" dirty="0">
                        <a:solidFill>
                          <a:srgbClr val="414244"/>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8288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3CBD4">
                        <a:alpha val="42000"/>
                      </a:srgbClr>
                    </a:solidFill>
                  </a:tcPr>
                </a:tc>
                <a:tc>
                  <a:txBody>
                    <a:bodyPr/>
                    <a:lstStyle/>
                    <a:p>
                      <a:pPr marL="0" marR="0" algn="l">
                        <a:lnSpc>
                          <a:spcPct val="100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Verified positive, adulterated, or substituted drug test result</a:t>
                      </a:r>
                      <a:endPar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3CBD4">
                        <a:alpha val="42000"/>
                      </a:srgbClr>
                    </a:solidFill>
                  </a:tcPr>
                </a:tc>
                <a:tc rowSpan="2">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endParaRPr lang="en-US" sz="1600" dirty="0">
                        <a:solidFill>
                          <a:srgbClr val="262626"/>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Tx/>
                        <a:buNone/>
                        <a:tabLst/>
                        <a:defRPr/>
                      </a:pPr>
                      <a:r>
                        <a:rPr lang="en-US" sz="1600" dirty="0">
                          <a:solidFill>
                            <a:srgbClr val="262626"/>
                          </a:solidFill>
                          <a:latin typeface="Arial" panose="020B0604020202020204" pitchFamily="34" charset="0"/>
                          <a:cs typeface="Arial" panose="020B0604020202020204" pitchFamily="34" charset="0"/>
                        </a:rPr>
                        <a:t>Within </a:t>
                      </a:r>
                      <a:r>
                        <a:rPr lang="en-US" sz="1600" b="1" dirty="0">
                          <a:solidFill>
                            <a:srgbClr val="262626"/>
                          </a:solidFill>
                          <a:latin typeface="Arial" panose="020B0604020202020204" pitchFamily="34" charset="0"/>
                          <a:cs typeface="Arial" panose="020B0604020202020204" pitchFamily="34" charset="0"/>
                        </a:rPr>
                        <a:t>two</a:t>
                      </a:r>
                      <a:r>
                        <a:rPr lang="en-US" sz="1600" dirty="0">
                          <a:solidFill>
                            <a:srgbClr val="262626"/>
                          </a:solidFill>
                          <a:latin typeface="Arial" panose="020B0604020202020204" pitchFamily="34" charset="0"/>
                          <a:cs typeface="Arial" panose="020B0604020202020204" pitchFamily="34" charset="0"/>
                        </a:rPr>
                        <a:t> business days of making a determination or verification of a DOT-approved drug test</a:t>
                      </a:r>
                      <a:endPar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3CBD4">
                        <a:alpha val="42000"/>
                      </a:srgbClr>
                    </a:solidFill>
                  </a:tcPr>
                </a:tc>
                <a:extLst>
                  <a:ext uri="{0D108BD9-81ED-4DB2-BD59-A6C34878D82A}">
                    <a16:rowId xmlns:a16="http://schemas.microsoft.com/office/drawing/2014/main" val="2581338902"/>
                  </a:ext>
                </a:extLst>
              </a:tr>
              <a:tr h="733536">
                <a:tc vMerge="1">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lgn="l">
                        <a:lnSpc>
                          <a:spcPct val="100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Refusal to test (drug) requiring a determination by the MRO as specified in </a:t>
                      </a:r>
                      <a:r>
                        <a:rPr lang="en-US" sz="1600" dirty="0">
                          <a:solidFill>
                            <a:srgbClr val="262626"/>
                          </a:solidFill>
                          <a:latin typeface="Arial" panose="020B0604020202020204" pitchFamily="34" charset="0"/>
                          <a:cs typeface="Arial" panose="020B0604020202020204" pitchFamily="34" charset="0"/>
                        </a:rPr>
                        <a:t>§</a:t>
                      </a:r>
                      <a:r>
                        <a:rPr lang="en-US" sz="1600" dirty="0">
                          <a:solidFill>
                            <a:srgbClr val="262626"/>
                          </a:solidFill>
                        </a:rPr>
                        <a:t> </a:t>
                      </a:r>
                      <a:r>
                        <a:rPr lang="en-US" sz="1600" u="sng" kern="1200" dirty="0">
                          <a:solidFill>
                            <a:schemeClr val="dk1"/>
                          </a:solidFill>
                          <a:effectLst/>
                          <a:latin typeface="Arial" panose="020B0604020202020204" pitchFamily="34" charset="0"/>
                          <a:ea typeface="+mn-ea"/>
                          <a:cs typeface="Arial" panose="020B0604020202020204" pitchFamily="34" charset="0"/>
                          <a:hlinkClick r:id="rId4"/>
                        </a:rPr>
                        <a:t>40.191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3CBD4">
                        <a:alpha val="41961"/>
                      </a:srgbClr>
                    </a:solidFill>
                  </a:tcPr>
                </a:tc>
                <a:tc vMerge="1">
                  <a:txBody>
                    <a:bodyPr/>
                    <a:lstStyle/>
                    <a:p>
                      <a:pPr marL="0" marR="0">
                        <a:lnSpc>
                          <a:spcPct val="107000"/>
                        </a:lnSpc>
                        <a:spcBef>
                          <a:spcPts val="0"/>
                        </a:spcBef>
                        <a:spcAft>
                          <a:spcPts val="0"/>
                        </a:spcAft>
                      </a:pPr>
                      <a:endParaRPr lang="en-US" sz="1600">
                        <a:effectLst/>
                        <a:latin typeface="+mn-lt"/>
                        <a:ea typeface="Calibri" panose="020F050202020403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47783749"/>
                  </a:ext>
                </a:extLst>
              </a:tr>
              <a:tr h="716227">
                <a:tc vMerge="1">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T="57150" marB="57150" anchor="ctr"/>
                </a:tc>
                <a:tc>
                  <a:txBody>
                    <a:bodyPr/>
                    <a:lstStyle/>
                    <a:p>
                      <a:pPr marL="0" marR="0" algn="l">
                        <a:lnSpc>
                          <a:spcPct val="100000"/>
                        </a:lnSpc>
                        <a:spcBef>
                          <a:spcPts val="0"/>
                        </a:spcBef>
                        <a:spcAft>
                          <a:spcPts val="0"/>
                        </a:spcAft>
                      </a:pPr>
                      <a:r>
                        <a:rPr lang="en-US" sz="1600" b="0" dirty="0">
                          <a:solidFill>
                            <a:srgbClr val="262626"/>
                          </a:solidFill>
                          <a:latin typeface="Arial"/>
                          <a:cs typeface="Arial"/>
                        </a:rPr>
                        <a:t>Changes a verified drug test per part </a:t>
                      </a:r>
                      <a:r>
                        <a:rPr lang="en-US" sz="1600" b="0" i="0" u="none" strike="noStrike" noProof="0" dirty="0">
                          <a:solidFill>
                            <a:srgbClr val="262626"/>
                          </a:solidFill>
                          <a:latin typeface="Arial" panose="020B0604020202020204" pitchFamily="34" charset="0"/>
                          <a:cs typeface="Arial" panose="020B0604020202020204" pitchFamily="34" charset="0"/>
                        </a:rPr>
                        <a:t>§</a:t>
                      </a:r>
                      <a:r>
                        <a:rPr lang="en-US" sz="1600" b="0" i="0" u="none" strike="noStrike" noProof="0" dirty="0">
                          <a:solidFill>
                            <a:srgbClr val="262626"/>
                          </a:solidFill>
                        </a:rPr>
                        <a:t> </a:t>
                      </a:r>
                      <a:r>
                        <a:rPr lang="en-US" sz="1600" b="0" dirty="0">
                          <a:solidFill>
                            <a:schemeClr val="tx1"/>
                          </a:solidFill>
                          <a:latin typeface="Arial"/>
                          <a:cs typeface="Arial"/>
                          <a:hlinkClick r:id="rId5"/>
                        </a:rPr>
                        <a:t>40.149</a:t>
                      </a:r>
                      <a:endParaRPr lang="en-US" sz="1600" b="0" dirty="0">
                        <a:solidFill>
                          <a:schemeClr val="tx1"/>
                        </a:solidFill>
                        <a:effectLst/>
                        <a:latin typeface="Arial"/>
                        <a:ea typeface="Calibri" panose="020F0502020204030204" pitchFamily="34" charset="0"/>
                        <a:cs typeface="Arial"/>
                      </a:endParaRPr>
                    </a:p>
                  </a:txBody>
                  <a:tcPr marL="182880" marR="182880" marT="13716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3CBD4">
                        <a:alpha val="42000"/>
                      </a:srgbClr>
                    </a:solidFill>
                  </a:tcPr>
                </a:tc>
                <a:tc>
                  <a:txBody>
                    <a:bodyPr/>
                    <a:lstStyle/>
                    <a:p>
                      <a:pPr marL="0" marR="0" algn="l">
                        <a:lnSpc>
                          <a:spcPct val="107000"/>
                        </a:lnSpc>
                        <a:spcBef>
                          <a:spcPts val="0"/>
                        </a:spcBef>
                        <a:spcAft>
                          <a:spcPts val="0"/>
                        </a:spcAft>
                      </a:pPr>
                      <a:r>
                        <a:rPr lang="en-US" sz="1600" dirty="0">
                          <a:solidFill>
                            <a:srgbClr val="262626"/>
                          </a:solidFill>
                          <a:latin typeface="Arial" panose="020B0604020202020204" pitchFamily="34" charset="0"/>
                          <a:cs typeface="Arial" panose="020B0604020202020204" pitchFamily="34" charset="0"/>
                        </a:rPr>
                        <a:t>Within </a:t>
                      </a:r>
                      <a:r>
                        <a:rPr lang="en-US" sz="1600" b="1" dirty="0">
                          <a:solidFill>
                            <a:srgbClr val="262626"/>
                          </a:solidFill>
                          <a:latin typeface="Arial" panose="020B0604020202020204" pitchFamily="34" charset="0"/>
                          <a:cs typeface="Arial" panose="020B0604020202020204" pitchFamily="34" charset="0"/>
                        </a:rPr>
                        <a:t>one</a:t>
                      </a:r>
                      <a:r>
                        <a:rPr lang="en-US" sz="1600" dirty="0">
                          <a:solidFill>
                            <a:srgbClr val="262626"/>
                          </a:solidFill>
                          <a:latin typeface="Arial" panose="020B0604020202020204" pitchFamily="34" charset="0"/>
                          <a:cs typeface="Arial" panose="020B0604020202020204" pitchFamily="34" charset="0"/>
                        </a:rPr>
                        <a:t> business day of making any change in the reported results</a:t>
                      </a:r>
                      <a:endPar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3CBD4">
                        <a:alpha val="42000"/>
                      </a:srgbClr>
                    </a:solidFill>
                  </a:tcPr>
                </a:tc>
                <a:extLst>
                  <a:ext uri="{0D108BD9-81ED-4DB2-BD59-A6C34878D82A}">
                    <a16:rowId xmlns:a16="http://schemas.microsoft.com/office/drawing/2014/main" val="3207374884"/>
                  </a:ext>
                </a:extLst>
              </a:tr>
              <a:tr h="750142">
                <a:tc rowSpan="2">
                  <a:txBody>
                    <a:bodyPr/>
                    <a:lstStyle/>
                    <a:p>
                      <a:pPr marL="0" marR="0" algn="ctr">
                        <a:lnSpc>
                          <a:spcPct val="107000"/>
                        </a:lnSpc>
                        <a:spcBef>
                          <a:spcPts val="0"/>
                        </a:spcBef>
                        <a:spcAft>
                          <a:spcPts val="0"/>
                        </a:spcAft>
                      </a:pPr>
                      <a:r>
                        <a:rPr lang="en-US" sz="2000" b="1" dirty="0">
                          <a:solidFill>
                            <a:srgbClr val="414244"/>
                          </a:solidFill>
                          <a:effectLst/>
                          <a:latin typeface="Arial" panose="020B0604020202020204" pitchFamily="34" charset="0"/>
                          <a:ea typeface="Times New Roman" panose="02020603050405020304" pitchFamily="18" charset="0"/>
                          <a:cs typeface="Arial" panose="020B0604020202020204" pitchFamily="34" charset="0"/>
                        </a:rPr>
                        <a:t>SAP</a:t>
                      </a:r>
                      <a:r>
                        <a:rPr lang="en-US" sz="2000" dirty="0">
                          <a:solidFill>
                            <a:srgbClr val="414244"/>
                          </a:solidFill>
                          <a:effectLst/>
                          <a:latin typeface="+mn-lt"/>
                          <a:ea typeface="Times New Roman" panose="02020603050405020304" pitchFamily="18" charset="0"/>
                          <a:cs typeface="Times New Roman" panose="02020603050405020304" pitchFamily="18" charset="0"/>
                        </a:rPr>
                        <a:t> </a:t>
                      </a:r>
                      <a:endParaRPr lang="en-US" sz="2000" dirty="0">
                        <a:solidFill>
                          <a:srgbClr val="414244"/>
                        </a:solidFill>
                        <a:effectLst/>
                        <a:latin typeface="+mn-lt"/>
                        <a:ea typeface="Calibri" panose="020F0502020204030204" pitchFamily="34" charset="0"/>
                        <a:cs typeface="Times New Roman" panose="02020603050405020304" pitchFamily="18" charset="0"/>
                      </a:endParaRPr>
                    </a:p>
                  </a:txBody>
                  <a:tcPr marL="182880" marR="182880" marT="18288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0000"/>
                        </a:lnSpc>
                        <a:spcBef>
                          <a:spcPts val="0"/>
                        </a:spcBef>
                        <a:spcAft>
                          <a:spcPts val="0"/>
                        </a:spcAft>
                      </a:pP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Identification of driver and date the initial assessment was initiated</a:t>
                      </a:r>
                      <a:endPar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rPr>
                        <a:t>By the close of the business day following the date of initial assessment</a:t>
                      </a:r>
                    </a:p>
                  </a:txBody>
                  <a:tcPr marL="182880" marR="182880" marT="13716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635881"/>
                  </a:ext>
                </a:extLst>
              </a:tr>
              <a:tr h="823320">
                <a:tc vMerge="1">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lgn="l">
                        <a:lnSpc>
                          <a:spcPct val="100000"/>
                        </a:lnSpc>
                        <a:spcBef>
                          <a:spcPts val="0"/>
                        </a:spcBef>
                        <a:spcAft>
                          <a:spcPts val="0"/>
                        </a:spcAft>
                      </a:pPr>
                      <a:r>
                        <a:rPr lang="en-US" sz="1600" strike="noStrike"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D</a:t>
                      </a:r>
                      <a:r>
                        <a:rPr lang="en-US" sz="1600" strike="noStrike" baseline="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ate of d</a:t>
                      </a:r>
                      <a:r>
                        <a:rPr lang="en-US" sz="16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etermination of eligibility for RTD testing</a:t>
                      </a:r>
                      <a:endPar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9"/>
                    </a:solidFill>
                  </a:tcPr>
                </a:tc>
                <a:tc>
                  <a:txBody>
                    <a:bodyPr/>
                    <a:lstStyle/>
                    <a:p>
                      <a:pPr marL="0" marR="0" algn="l">
                        <a:lnSpc>
                          <a:spcPct val="107000"/>
                        </a:lnSpc>
                        <a:spcBef>
                          <a:spcPts val="0"/>
                        </a:spcBef>
                        <a:spcAft>
                          <a:spcPts val="0"/>
                        </a:spcAft>
                      </a:pPr>
                      <a:r>
                        <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rPr>
                        <a:t>By the close of the business day following the determination that the driver completed the RTD process</a:t>
                      </a:r>
                    </a:p>
                    <a:p>
                      <a:pPr marL="0" marR="0" algn="l">
                        <a:lnSpc>
                          <a:spcPct val="107000"/>
                        </a:lnSpc>
                        <a:spcBef>
                          <a:spcPts val="0"/>
                        </a:spcBef>
                        <a:spcAft>
                          <a:spcPts val="0"/>
                        </a:spcAft>
                      </a:pPr>
                      <a:endParaRPr lang="en-US" sz="1600" dirty="0">
                        <a:solidFill>
                          <a:srgbClr val="262626"/>
                        </a:solidFill>
                        <a:effectLst/>
                        <a:latin typeface="Arial" panose="020B0604020202020204" pitchFamily="34" charset="0"/>
                        <a:ea typeface="Calibri" panose="020F0502020204030204" pitchFamily="34" charset="0"/>
                        <a:cs typeface="Arial" panose="020B0604020202020204" pitchFamily="34" charset="0"/>
                      </a:endParaRPr>
                    </a:p>
                  </a:txBody>
                  <a:tcPr marL="182880" marR="182880" marT="13716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9"/>
                    </a:solidFill>
                  </a:tcPr>
                </a:tc>
                <a:extLst>
                  <a:ext uri="{0D108BD9-81ED-4DB2-BD59-A6C34878D82A}">
                    <a16:rowId xmlns:a16="http://schemas.microsoft.com/office/drawing/2014/main" val="515471391"/>
                  </a:ext>
                </a:extLst>
              </a:tr>
            </a:tbl>
          </a:graphicData>
        </a:graphic>
      </p:graphicFrame>
      <p:pic>
        <p:nvPicPr>
          <p:cNvPr id="9" name="Picture 8">
            <a:extLst>
              <a:ext uri="{FF2B5EF4-FFF2-40B4-BE49-F238E27FC236}">
                <a16:creationId xmlns:a16="http://schemas.microsoft.com/office/drawing/2014/main" id="{C1E96ECF-8FD8-EC68-0FFB-25B7C2A58EA8}"/>
              </a:ext>
            </a:extLst>
          </p:cNvPr>
          <p:cNvPicPr>
            <a:picLocks noChangeAspect="1"/>
          </p:cNvPicPr>
          <p:nvPr/>
        </p:nvPicPr>
        <p:blipFill>
          <a:blip r:embed="rId6"/>
          <a:stretch>
            <a:fillRect/>
          </a:stretch>
        </p:blipFill>
        <p:spPr>
          <a:xfrm>
            <a:off x="542079" y="3018132"/>
            <a:ext cx="1107407" cy="1107407"/>
          </a:xfrm>
          <a:prstGeom prst="rect">
            <a:avLst/>
          </a:prstGeom>
        </p:spPr>
      </p:pic>
      <p:pic>
        <p:nvPicPr>
          <p:cNvPr id="10" name="Picture 9">
            <a:extLst>
              <a:ext uri="{FF2B5EF4-FFF2-40B4-BE49-F238E27FC236}">
                <a16:creationId xmlns:a16="http://schemas.microsoft.com/office/drawing/2014/main" id="{CDDD1499-372C-6D4D-3E36-19FAF790FF26}"/>
              </a:ext>
            </a:extLst>
          </p:cNvPr>
          <p:cNvPicPr>
            <a:picLocks noChangeAspect="1"/>
          </p:cNvPicPr>
          <p:nvPr/>
        </p:nvPicPr>
        <p:blipFill>
          <a:blip r:embed="rId7"/>
          <a:stretch>
            <a:fillRect/>
          </a:stretch>
        </p:blipFill>
        <p:spPr>
          <a:xfrm>
            <a:off x="542079" y="5021532"/>
            <a:ext cx="1107407" cy="1107407"/>
          </a:xfrm>
          <a:prstGeom prst="rect">
            <a:avLst/>
          </a:prstGeom>
        </p:spPr>
      </p:pic>
    </p:spTree>
    <p:custDataLst>
      <p:tags r:id="rId1"/>
    </p:custDataLst>
    <p:extLst>
      <p:ext uri="{BB962C8B-B14F-4D97-AF65-F5344CB8AC3E}">
        <p14:creationId xmlns:p14="http://schemas.microsoft.com/office/powerpoint/2010/main" val="856480208"/>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Return-to-Duty (RTD) Process</a:t>
            </a:r>
          </a:p>
        </p:txBody>
      </p:sp>
      <p:sp>
        <p:nvSpPr>
          <p:cNvPr id="2" name="Slide Number Placeholder 1"/>
          <p:cNvSpPr>
            <a:spLocks noGrp="1"/>
          </p:cNvSpPr>
          <p:nvPr>
            <p:ph type="sldNum" sz="quarter" idx="4"/>
          </p:nvPr>
        </p:nvSpPr>
        <p:spPr/>
        <p:txBody>
          <a:bodyPr/>
          <a:lstStyle/>
          <a:p>
            <a:fld id="{A01475F6-15BF-E945-87A6-683076D41687}" type="slidenum">
              <a:rPr lang="en-US" smtClean="0"/>
              <a:pPr/>
              <a:t>39</a:t>
            </a:fld>
            <a:endParaRPr lang="en-US"/>
          </a:p>
        </p:txBody>
      </p:sp>
      <p:sp>
        <p:nvSpPr>
          <p:cNvPr id="7" name="Content Placeholder 2">
            <a:extLst>
              <a:ext uri="{FF2B5EF4-FFF2-40B4-BE49-F238E27FC236}">
                <a16:creationId xmlns:a16="http://schemas.microsoft.com/office/drawing/2014/main" id="{EFE85A0B-44E1-85E5-6210-B2D4022157D7}"/>
              </a:ext>
            </a:extLst>
          </p:cNvPr>
          <p:cNvSpPr>
            <a:spLocks noGrp="1"/>
          </p:cNvSpPr>
          <p:nvPr>
            <p:ph idx="1"/>
          </p:nvPr>
        </p:nvSpPr>
        <p:spPr>
          <a:xfrm>
            <a:off x="1677568" y="1526783"/>
            <a:ext cx="10157245" cy="1522788"/>
          </a:xfrm>
        </p:spPr>
        <p:txBody>
          <a:bodyPr>
            <a:normAutofit fontScale="92500" lnSpcReduction="20000"/>
          </a:bodyPr>
          <a:lstStyle/>
          <a:p>
            <a:pPr marL="0" indent="0">
              <a:buNone/>
            </a:pPr>
            <a:r>
              <a:rPr lang="en-US" sz="2000" b="0" i="0" u="none" strike="noStrike" baseline="0" dirty="0"/>
              <a:t>A driver with a drug and alcohol program violation is prohibited from performing safety-sensitive functions, including operating CMVs, for any DOT-regulated employer until the RTD process is complete. </a:t>
            </a:r>
            <a:endParaRPr lang="en-US" sz="2000" dirty="0"/>
          </a:p>
          <a:p>
            <a:pPr marL="0" indent="0">
              <a:buNone/>
            </a:pPr>
            <a:r>
              <a:rPr lang="en-US" sz="2000" b="1" i="0" u="none" strike="noStrike" baseline="0" dirty="0">
                <a:solidFill>
                  <a:schemeClr val="accent2"/>
                </a:solidFill>
              </a:rPr>
              <a:t>The steps drivers must take to complete the RTD process is established by 49 CFR part 40, subpart O, as follows:</a:t>
            </a:r>
          </a:p>
          <a:p>
            <a:endParaRPr lang="en-US" dirty="0"/>
          </a:p>
        </p:txBody>
      </p:sp>
      <p:pic>
        <p:nvPicPr>
          <p:cNvPr id="8" name="Picture 7" descr="Icon&#10;&#10;Description automatically generated">
            <a:extLst>
              <a:ext uri="{FF2B5EF4-FFF2-40B4-BE49-F238E27FC236}">
                <a16:creationId xmlns:a16="http://schemas.microsoft.com/office/drawing/2014/main" id="{1B8C3C24-346E-67EB-7232-1CFA2BDCE8A4}"/>
              </a:ext>
            </a:extLst>
          </p:cNvPr>
          <p:cNvPicPr>
            <a:picLocks noChangeAspect="1"/>
          </p:cNvPicPr>
          <p:nvPr/>
        </p:nvPicPr>
        <p:blipFill>
          <a:blip r:embed="rId4"/>
          <a:stretch>
            <a:fillRect/>
          </a:stretch>
        </p:blipFill>
        <p:spPr>
          <a:xfrm>
            <a:off x="429686" y="1526783"/>
            <a:ext cx="1155896" cy="1124712"/>
          </a:xfrm>
          <a:prstGeom prst="rect">
            <a:avLst/>
          </a:prstGeom>
        </p:spPr>
      </p:pic>
      <p:grpSp>
        <p:nvGrpSpPr>
          <p:cNvPr id="9" name="Group 8">
            <a:extLst>
              <a:ext uri="{FF2B5EF4-FFF2-40B4-BE49-F238E27FC236}">
                <a16:creationId xmlns:a16="http://schemas.microsoft.com/office/drawing/2014/main" id="{4677A6AF-4ABA-E926-FAAC-FD8D401F0CB5}"/>
              </a:ext>
            </a:extLst>
          </p:cNvPr>
          <p:cNvGrpSpPr/>
          <p:nvPr/>
        </p:nvGrpSpPr>
        <p:grpSpPr>
          <a:xfrm>
            <a:off x="2654891" y="3194337"/>
            <a:ext cx="8451258" cy="814657"/>
            <a:chOff x="3016841" y="2255193"/>
            <a:chExt cx="7098709" cy="814657"/>
          </a:xfrm>
          <a:solidFill>
            <a:srgbClr val="121A45"/>
          </a:solidFill>
        </p:grpSpPr>
        <p:sp>
          <p:nvSpPr>
            <p:cNvPr id="10" name="Rectangle 9">
              <a:extLst>
                <a:ext uri="{FF2B5EF4-FFF2-40B4-BE49-F238E27FC236}">
                  <a16:creationId xmlns:a16="http://schemas.microsoft.com/office/drawing/2014/main" id="{07DC6DC9-9493-2F0B-05F0-B604D0BEE7E7}"/>
                </a:ext>
              </a:extLst>
            </p:cNvPr>
            <p:cNvSpPr/>
            <p:nvPr/>
          </p:nvSpPr>
          <p:spPr>
            <a:xfrm>
              <a:off x="3016841" y="2255193"/>
              <a:ext cx="7098709" cy="8146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7F2FB4-001C-AC23-004E-E1263C21ADEA}"/>
                </a:ext>
              </a:extLst>
            </p:cNvPr>
            <p:cNvSpPr txBox="1"/>
            <p:nvPr/>
          </p:nvSpPr>
          <p:spPr>
            <a:xfrm>
              <a:off x="3091933" y="2322032"/>
              <a:ext cx="6953250" cy="646331"/>
            </a:xfrm>
            <a:prstGeom prst="rect">
              <a:avLst/>
            </a:prstGeom>
            <a:grpFill/>
          </p:spPr>
          <p:txBody>
            <a:bodyPr wrap="square" rtlCol="0">
              <a:spAutoFit/>
            </a:bodyPr>
            <a:lstStyle/>
            <a:p>
              <a:r>
                <a:rPr lang="en-US" sz="1800" b="0" i="0" u="none" strike="noStrike" baseline="0" dirty="0">
                  <a:solidFill>
                    <a:schemeClr val="bg1"/>
                  </a:solidFill>
                  <a:latin typeface="Arial"/>
                  <a:cs typeface="Arial"/>
                </a:rPr>
                <a:t>Select a Substance Abuse Professional (SAP) and successfully complete education/ treatment plan.</a:t>
              </a:r>
            </a:p>
          </p:txBody>
        </p:sp>
      </p:grpSp>
      <p:grpSp>
        <p:nvGrpSpPr>
          <p:cNvPr id="12" name="Group 11">
            <a:extLst>
              <a:ext uri="{FF2B5EF4-FFF2-40B4-BE49-F238E27FC236}">
                <a16:creationId xmlns:a16="http://schemas.microsoft.com/office/drawing/2014/main" id="{272EBA5F-2C21-EB95-3EA4-6B06D34DB119}"/>
              </a:ext>
            </a:extLst>
          </p:cNvPr>
          <p:cNvGrpSpPr/>
          <p:nvPr/>
        </p:nvGrpSpPr>
        <p:grpSpPr>
          <a:xfrm>
            <a:off x="2654891" y="4153760"/>
            <a:ext cx="8451258" cy="495759"/>
            <a:chOff x="3016841" y="2255193"/>
            <a:chExt cx="7098709" cy="495759"/>
          </a:xfrm>
          <a:solidFill>
            <a:srgbClr val="121A45"/>
          </a:solidFill>
        </p:grpSpPr>
        <p:sp>
          <p:nvSpPr>
            <p:cNvPr id="13" name="Rectangle 12">
              <a:extLst>
                <a:ext uri="{FF2B5EF4-FFF2-40B4-BE49-F238E27FC236}">
                  <a16:creationId xmlns:a16="http://schemas.microsoft.com/office/drawing/2014/main" id="{692D8BD1-894E-C0E2-041F-11380FA71854}"/>
                </a:ext>
              </a:extLst>
            </p:cNvPr>
            <p:cNvSpPr/>
            <p:nvPr/>
          </p:nvSpPr>
          <p:spPr>
            <a:xfrm>
              <a:off x="3016841" y="2255193"/>
              <a:ext cx="7098709" cy="49575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5155BB-4086-D991-3CE7-9CCCA7939ED2}"/>
                </a:ext>
              </a:extLst>
            </p:cNvPr>
            <p:cNvSpPr txBox="1"/>
            <p:nvPr/>
          </p:nvSpPr>
          <p:spPr>
            <a:xfrm>
              <a:off x="3091933" y="2294097"/>
              <a:ext cx="6953250" cy="369332"/>
            </a:xfrm>
            <a:prstGeom prst="rect">
              <a:avLst/>
            </a:prstGeom>
            <a:grpFill/>
          </p:spPr>
          <p:txBody>
            <a:bodyPr wrap="square" rtlCol="0">
              <a:spAutoFit/>
            </a:bodyPr>
            <a:lstStyle/>
            <a:p>
              <a:r>
                <a:rPr lang="en-US" sz="1800" b="0">
                  <a:solidFill>
                    <a:schemeClr val="bg1"/>
                  </a:solidFill>
                  <a:latin typeface="Arial"/>
                  <a:cs typeface="Arial"/>
                </a:rPr>
                <a:t>Take the return-to-duty test.</a:t>
              </a:r>
            </a:p>
          </p:txBody>
        </p:sp>
      </p:grpSp>
      <p:grpSp>
        <p:nvGrpSpPr>
          <p:cNvPr id="15" name="Group 14">
            <a:extLst>
              <a:ext uri="{FF2B5EF4-FFF2-40B4-BE49-F238E27FC236}">
                <a16:creationId xmlns:a16="http://schemas.microsoft.com/office/drawing/2014/main" id="{1AAC779F-C0F2-F8F6-1880-9AEBCA243832}"/>
              </a:ext>
            </a:extLst>
          </p:cNvPr>
          <p:cNvGrpSpPr/>
          <p:nvPr/>
        </p:nvGrpSpPr>
        <p:grpSpPr>
          <a:xfrm>
            <a:off x="2654891" y="4791153"/>
            <a:ext cx="8451258" cy="803594"/>
            <a:chOff x="4340816" y="4570409"/>
            <a:chExt cx="7098709" cy="814657"/>
          </a:xfrm>
          <a:solidFill>
            <a:srgbClr val="121A45"/>
          </a:solidFill>
        </p:grpSpPr>
        <p:sp>
          <p:nvSpPr>
            <p:cNvPr id="16" name="Rectangle 15">
              <a:extLst>
                <a:ext uri="{FF2B5EF4-FFF2-40B4-BE49-F238E27FC236}">
                  <a16:creationId xmlns:a16="http://schemas.microsoft.com/office/drawing/2014/main" id="{8919CD21-DDFB-BB81-8B63-2A04EFBEAA39}"/>
                </a:ext>
              </a:extLst>
            </p:cNvPr>
            <p:cNvSpPr/>
            <p:nvPr/>
          </p:nvSpPr>
          <p:spPr>
            <a:xfrm>
              <a:off x="4340816" y="4570409"/>
              <a:ext cx="7098709" cy="8146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46D6AA-9237-02A4-00E9-7EB04A1E2FF6}"/>
                </a:ext>
              </a:extLst>
            </p:cNvPr>
            <p:cNvSpPr txBox="1"/>
            <p:nvPr/>
          </p:nvSpPr>
          <p:spPr>
            <a:xfrm>
              <a:off x="4415908" y="4650229"/>
              <a:ext cx="6953250" cy="655229"/>
            </a:xfrm>
            <a:prstGeom prst="rect">
              <a:avLst/>
            </a:prstGeom>
            <a:grpFill/>
          </p:spPr>
          <p:txBody>
            <a:bodyPr wrap="square" rtlCol="0">
              <a:spAutoFit/>
            </a:bodyPr>
            <a:lstStyle/>
            <a:p>
              <a:r>
                <a:rPr lang="en-US" b="0" i="0" u="none" strike="noStrike" baseline="0" dirty="0">
                  <a:solidFill>
                    <a:schemeClr val="bg1"/>
                  </a:solidFill>
                  <a:latin typeface="Arial" panose="020B0604020202020204" pitchFamily="34" charset="0"/>
                  <a:cs typeface="Arial" panose="020B0604020202020204" pitchFamily="34" charset="0"/>
                </a:rPr>
                <a:t>When employer enters negative RTD test, Clearinghouse status is “not prohibited” and driver is eligible to resume performing safety-sensitive functions.</a:t>
              </a:r>
              <a:endParaRPr lang="en-US" b="0"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896F4AF6-D5F5-F765-01F6-0F36E07A2154}"/>
              </a:ext>
            </a:extLst>
          </p:cNvPr>
          <p:cNvSpPr txBox="1"/>
          <p:nvPr/>
        </p:nvSpPr>
        <p:spPr>
          <a:xfrm>
            <a:off x="1677568" y="5868202"/>
            <a:ext cx="9710774" cy="646331"/>
          </a:xfrm>
          <a:prstGeom prst="rect">
            <a:avLst/>
          </a:prstGeom>
          <a:noFill/>
        </p:spPr>
        <p:txBody>
          <a:bodyPr wrap="square" rtlCol="0">
            <a:spAutoFit/>
          </a:bodyPr>
          <a:lstStyle/>
          <a:p>
            <a:r>
              <a:rPr lang="en-US" sz="1800" b="1" i="0" u="none" strike="noStrike" baseline="0" dirty="0">
                <a:solidFill>
                  <a:srgbClr val="414244"/>
                </a:solidFill>
                <a:latin typeface="Arial" panose="020B0604020202020204" pitchFamily="34" charset="0"/>
                <a:cs typeface="Arial" panose="020B0604020202020204" pitchFamily="34" charset="0"/>
              </a:rPr>
              <a:t>By November 18, 2024</a:t>
            </a:r>
            <a:r>
              <a:rPr lang="en-US" sz="1800" b="0" i="0" u="none" strike="noStrike" baseline="0" dirty="0">
                <a:solidFill>
                  <a:srgbClr val="414244"/>
                </a:solidFill>
                <a:latin typeface="Arial" panose="020B0604020202020204" pitchFamily="34" charset="0"/>
                <a:cs typeface="Arial" panose="020B0604020202020204" pitchFamily="34" charset="0"/>
              </a:rPr>
              <a:t>, as part of new Federal regulations, drivers with a “prohibited” status in the Clearinghouse will lose or be denied their State-issued commercial driving privileges. </a:t>
            </a:r>
          </a:p>
        </p:txBody>
      </p:sp>
      <p:pic>
        <p:nvPicPr>
          <p:cNvPr id="19" name="Picture 18" descr="Icon&#10;&#10;Description automatically generated">
            <a:extLst>
              <a:ext uri="{FF2B5EF4-FFF2-40B4-BE49-F238E27FC236}">
                <a16:creationId xmlns:a16="http://schemas.microsoft.com/office/drawing/2014/main" id="{42DFD73A-2C57-C689-7F4E-831A777B2260}"/>
              </a:ext>
            </a:extLst>
          </p:cNvPr>
          <p:cNvPicPr>
            <a:picLocks noChangeAspect="1"/>
          </p:cNvPicPr>
          <p:nvPr/>
        </p:nvPicPr>
        <p:blipFill>
          <a:blip r:embed="rId5"/>
          <a:stretch>
            <a:fillRect/>
          </a:stretch>
        </p:blipFill>
        <p:spPr>
          <a:xfrm>
            <a:off x="447456" y="5576741"/>
            <a:ext cx="1120355" cy="1120355"/>
          </a:xfrm>
          <a:prstGeom prst="rect">
            <a:avLst/>
          </a:prstGeom>
        </p:spPr>
      </p:pic>
      <p:sp>
        <p:nvSpPr>
          <p:cNvPr id="20" name="Flowchart: Connector 19">
            <a:extLst>
              <a:ext uri="{FF2B5EF4-FFF2-40B4-BE49-F238E27FC236}">
                <a16:creationId xmlns:a16="http://schemas.microsoft.com/office/drawing/2014/main" id="{F43DDC56-6D50-6A9E-769E-55FEC0EF76EB}"/>
              </a:ext>
            </a:extLst>
          </p:cNvPr>
          <p:cNvSpPr/>
          <p:nvPr/>
        </p:nvSpPr>
        <p:spPr>
          <a:xfrm>
            <a:off x="1997843" y="3371728"/>
            <a:ext cx="467832" cy="436702"/>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21" name="Flowchart: Connector 20">
            <a:extLst>
              <a:ext uri="{FF2B5EF4-FFF2-40B4-BE49-F238E27FC236}">
                <a16:creationId xmlns:a16="http://schemas.microsoft.com/office/drawing/2014/main" id="{CC9B30D5-9419-6377-DCA1-A3B4AEAD264E}"/>
              </a:ext>
            </a:extLst>
          </p:cNvPr>
          <p:cNvSpPr/>
          <p:nvPr/>
        </p:nvSpPr>
        <p:spPr>
          <a:xfrm>
            <a:off x="1997843" y="4158979"/>
            <a:ext cx="467832" cy="436702"/>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2</a:t>
            </a:r>
          </a:p>
        </p:txBody>
      </p:sp>
      <p:sp>
        <p:nvSpPr>
          <p:cNvPr id="22" name="Flowchart: Connector 21">
            <a:extLst>
              <a:ext uri="{FF2B5EF4-FFF2-40B4-BE49-F238E27FC236}">
                <a16:creationId xmlns:a16="http://schemas.microsoft.com/office/drawing/2014/main" id="{94352001-D574-F109-06B4-DBDBA96AAD1E}"/>
              </a:ext>
            </a:extLst>
          </p:cNvPr>
          <p:cNvSpPr/>
          <p:nvPr/>
        </p:nvSpPr>
        <p:spPr>
          <a:xfrm>
            <a:off x="1997843" y="4979405"/>
            <a:ext cx="467832" cy="436702"/>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spTree>
    <p:custDataLst>
      <p:tags r:id="rId1"/>
    </p:custDataLst>
    <p:extLst>
      <p:ext uri="{BB962C8B-B14F-4D97-AF65-F5344CB8AC3E}">
        <p14:creationId xmlns:p14="http://schemas.microsoft.com/office/powerpoint/2010/main" val="361303678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1" y="1771650"/>
            <a:ext cx="5710579" cy="1213829"/>
          </a:xfrm>
        </p:spPr>
        <p:txBody>
          <a:bodyPr/>
          <a:lstStyle/>
          <a:p>
            <a:r>
              <a:rPr lang="en-US"/>
              <a:t>Overview of the Clearinghouse</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75F6-15BF-E945-87A6-683076D41687}" type="slidenum">
              <a:rPr kumimoji="0" lang="en-US" sz="11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srgbClr val="000000"/>
              </a:solidFill>
              <a:effectLst/>
              <a:uLnTx/>
              <a:uFillTx/>
              <a:latin typeface="Arial" charset="0"/>
              <a:cs typeface="Arial" charset="0"/>
            </a:endParaRPr>
          </a:p>
        </p:txBody>
      </p:sp>
    </p:spTree>
    <p:custDataLst>
      <p:tags r:id="rId1"/>
    </p:custDataLst>
    <p:extLst>
      <p:ext uri="{BB962C8B-B14F-4D97-AF65-F5344CB8AC3E}">
        <p14:creationId xmlns:p14="http://schemas.microsoft.com/office/powerpoint/2010/main" val="4275009683"/>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The Clearinghouse Second Final Rule</a:t>
            </a:r>
          </a:p>
        </p:txBody>
      </p:sp>
      <p:sp>
        <p:nvSpPr>
          <p:cNvPr id="2" name="Slide Number Placeholder 1"/>
          <p:cNvSpPr>
            <a:spLocks noGrp="1"/>
          </p:cNvSpPr>
          <p:nvPr>
            <p:ph type="sldNum" sz="quarter" idx="4"/>
          </p:nvPr>
        </p:nvSpPr>
        <p:spPr/>
        <p:txBody>
          <a:bodyPr/>
          <a:lstStyle/>
          <a:p>
            <a:fld id="{A01475F6-15BF-E945-87A6-683076D41687}" type="slidenum">
              <a:rPr lang="en-US" smtClean="0"/>
              <a:pPr/>
              <a:t>40</a:t>
            </a:fld>
            <a:endParaRPr lang="en-US"/>
          </a:p>
        </p:txBody>
      </p:sp>
      <p:sp>
        <p:nvSpPr>
          <p:cNvPr id="7" name="Content Placeholder 2">
            <a:extLst>
              <a:ext uri="{FF2B5EF4-FFF2-40B4-BE49-F238E27FC236}">
                <a16:creationId xmlns:a16="http://schemas.microsoft.com/office/drawing/2014/main" id="{2FF2E517-83FC-64D0-8834-EDFFB2852503}"/>
              </a:ext>
            </a:extLst>
          </p:cNvPr>
          <p:cNvSpPr>
            <a:spLocks noGrp="1"/>
          </p:cNvSpPr>
          <p:nvPr>
            <p:ph idx="1"/>
          </p:nvPr>
        </p:nvSpPr>
        <p:spPr>
          <a:xfrm>
            <a:off x="429684" y="1523819"/>
            <a:ext cx="11277600" cy="4938088"/>
          </a:xfrm>
        </p:spPr>
        <p:txBody>
          <a:bodyPr>
            <a:normAutofit/>
          </a:bodyPr>
          <a:lstStyle/>
          <a:p>
            <a:pPr>
              <a:buClr>
                <a:srgbClr val="0070C0"/>
              </a:buClr>
              <a:buSzPct val="100000"/>
            </a:pPr>
            <a:r>
              <a:rPr lang="en-US" sz="2400" dirty="0"/>
              <a:t>Federal Register Publication Date: October 7, 2021</a:t>
            </a:r>
          </a:p>
          <a:p>
            <a:pPr>
              <a:buClr>
                <a:srgbClr val="0070C0"/>
              </a:buClr>
              <a:buSzPct val="100000"/>
            </a:pPr>
            <a:r>
              <a:rPr lang="en-US" sz="2400" dirty="0"/>
              <a:t>Effective Date: November 8, 2021</a:t>
            </a:r>
          </a:p>
          <a:p>
            <a:pPr>
              <a:buClr>
                <a:srgbClr val="0070C0"/>
              </a:buClr>
              <a:buSzPct val="100000"/>
            </a:pPr>
            <a:r>
              <a:rPr lang="en-US" sz="2400" dirty="0"/>
              <a:t>Establishes requirements for State Driver Licensing</a:t>
            </a:r>
            <a:br>
              <a:rPr lang="en-US" sz="2400" dirty="0"/>
            </a:br>
            <a:r>
              <a:rPr lang="en-US" sz="2400" dirty="0"/>
              <a:t>Agencies (SDLAs) regarding commercial driving privileges</a:t>
            </a:r>
          </a:p>
          <a:p>
            <a:pPr>
              <a:buClr>
                <a:srgbClr val="0070C0"/>
              </a:buClr>
              <a:buSzPct val="100000"/>
            </a:pPr>
            <a:r>
              <a:rPr lang="en-US" sz="2400" b="1" dirty="0"/>
              <a:t>Compliance Date: November 18, 2024</a:t>
            </a:r>
          </a:p>
          <a:p>
            <a:pPr>
              <a:buClr>
                <a:srgbClr val="0070C0"/>
              </a:buClr>
              <a:buSzPct val="100000"/>
            </a:pPr>
            <a:r>
              <a:rPr lang="en-US" sz="2400" dirty="0"/>
              <a:t>Federal Motor Carrier Safety Regulation Parts Affected:</a:t>
            </a:r>
          </a:p>
          <a:p>
            <a:pPr lvl="1">
              <a:buClr>
                <a:schemeClr val="accent2"/>
              </a:buClr>
              <a:buSzPct val="100000"/>
              <a:buFont typeface="Arial" panose="020B0604020202020204" pitchFamily="34" charset="0"/>
              <a:buChar char="‒"/>
            </a:pPr>
            <a:r>
              <a:rPr lang="en-US" sz="2400" dirty="0">
                <a:solidFill>
                  <a:srgbClr val="262626"/>
                </a:solidFill>
              </a:rPr>
              <a:t>Parts 382, 383, 384, 390, and 392</a:t>
            </a:r>
          </a:p>
        </p:txBody>
      </p:sp>
      <p:pic>
        <p:nvPicPr>
          <p:cNvPr id="8" name="Graphic 7">
            <a:extLst>
              <a:ext uri="{FF2B5EF4-FFF2-40B4-BE49-F238E27FC236}">
                <a16:creationId xmlns:a16="http://schemas.microsoft.com/office/drawing/2014/main" id="{3CCDA780-B58C-C03B-0F8E-0DB90CD9CE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5905" y="1523819"/>
            <a:ext cx="1862511" cy="2128585"/>
          </a:xfrm>
          <a:prstGeom prst="rect">
            <a:avLst/>
          </a:prstGeom>
        </p:spPr>
      </p:pic>
      <p:sp>
        <p:nvSpPr>
          <p:cNvPr id="9" name="TextBox 8">
            <a:extLst>
              <a:ext uri="{FF2B5EF4-FFF2-40B4-BE49-F238E27FC236}">
                <a16:creationId xmlns:a16="http://schemas.microsoft.com/office/drawing/2014/main" id="{F7773325-EFEF-D1FE-8612-670606BFA9C6}"/>
              </a:ext>
            </a:extLst>
          </p:cNvPr>
          <p:cNvSpPr txBox="1"/>
          <p:nvPr/>
        </p:nvSpPr>
        <p:spPr>
          <a:xfrm>
            <a:off x="9591662" y="2228671"/>
            <a:ext cx="1090995" cy="1200329"/>
          </a:xfrm>
          <a:prstGeom prst="rect">
            <a:avLst/>
          </a:prstGeom>
          <a:noFill/>
        </p:spPr>
        <p:txBody>
          <a:bodyPr wrap="square" lIns="91440" tIns="45720" rIns="91440" bIns="45720" rtlCol="0" anchor="t">
            <a:spAutoFit/>
          </a:bodyPr>
          <a:lstStyle/>
          <a:p>
            <a:pPr algn="ctr"/>
            <a:r>
              <a:rPr lang="en-US" sz="2400" b="1" dirty="0">
                <a:solidFill>
                  <a:schemeClr val="accent2"/>
                </a:solidFill>
                <a:latin typeface="Arial"/>
                <a:cs typeface="Arial"/>
              </a:rPr>
              <a:t>NOV</a:t>
            </a:r>
          </a:p>
          <a:p>
            <a:pPr algn="ctr"/>
            <a:r>
              <a:rPr lang="en-US" sz="2400" b="1" dirty="0">
                <a:solidFill>
                  <a:schemeClr val="accent2"/>
                </a:solidFill>
                <a:latin typeface="Arial"/>
                <a:cs typeface="Arial"/>
              </a:rPr>
              <a:t>18</a:t>
            </a:r>
          </a:p>
          <a:p>
            <a:pPr algn="ctr"/>
            <a:r>
              <a:rPr lang="en-US" sz="2400" b="1" dirty="0">
                <a:solidFill>
                  <a:schemeClr val="accent2"/>
                </a:solidFill>
                <a:latin typeface="Arial"/>
                <a:cs typeface="Arial"/>
              </a:rPr>
              <a:t>2024</a:t>
            </a:r>
          </a:p>
        </p:txBody>
      </p:sp>
      <p:sp>
        <p:nvSpPr>
          <p:cNvPr id="10" name="Text Placeholder 17">
            <a:extLst>
              <a:ext uri="{FF2B5EF4-FFF2-40B4-BE49-F238E27FC236}">
                <a16:creationId xmlns:a16="http://schemas.microsoft.com/office/drawing/2014/main" id="{B95F37E3-C611-33E4-063A-F36B8091D861}"/>
              </a:ext>
            </a:extLst>
          </p:cNvPr>
          <p:cNvSpPr txBox="1">
            <a:spLocks/>
          </p:cNvSpPr>
          <p:nvPr/>
        </p:nvSpPr>
        <p:spPr>
          <a:xfrm>
            <a:off x="486981" y="5078257"/>
            <a:ext cx="11290536" cy="1253714"/>
          </a:xfrm>
          <a:prstGeom prst="rect">
            <a:avLst/>
          </a:prstGeom>
          <a:solidFill>
            <a:srgbClr val="F2F2F2"/>
          </a:solidFill>
        </p:spPr>
        <p:txBody>
          <a:bodyPr lIns="1005840" tIns="246888"/>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r>
              <a:rPr lang="en-US" sz="2400" dirty="0">
                <a:solidFill>
                  <a:srgbClr val="262626"/>
                </a:solidFill>
                <a:latin typeface="Arial" panose="020B0604020202020204" pitchFamily="34" charset="0"/>
                <a:cs typeface="Arial" panose="020B0604020202020204" pitchFamily="34" charset="0"/>
              </a:rPr>
              <a:t>Read the Clearinghouse-II final rule at: </a:t>
            </a:r>
          </a:p>
          <a:p>
            <a:r>
              <a:rPr lang="en-US" sz="1800" dirty="0">
                <a:solidFill>
                  <a:schemeClr val="accent2"/>
                </a:solidFill>
                <a:latin typeface="Arial" panose="020B0604020202020204" pitchFamily="34" charset="0"/>
                <a:cs typeface="Arial" panose="020B0604020202020204" pitchFamily="34" charset="0"/>
                <a:hlinkClick r:id="rId6"/>
              </a:rPr>
              <a:t>https://www.regulations.gov/document/FMCSA-2017-0330-0036</a:t>
            </a:r>
            <a:endParaRPr lang="en-US" sz="1800" dirty="0">
              <a:solidFill>
                <a:schemeClr val="accent2"/>
              </a:solidFill>
            </a:endParaRPr>
          </a:p>
        </p:txBody>
      </p:sp>
      <p:pic>
        <p:nvPicPr>
          <p:cNvPr id="11" name="Picture 10">
            <a:extLst>
              <a:ext uri="{FF2B5EF4-FFF2-40B4-BE49-F238E27FC236}">
                <a16:creationId xmlns:a16="http://schemas.microsoft.com/office/drawing/2014/main" id="{B1BC7AA5-29CC-358F-0CAF-5866B2C87F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16" y="5279779"/>
            <a:ext cx="825207" cy="850670"/>
          </a:xfrm>
          <a:prstGeom prst="rect">
            <a:avLst/>
          </a:prstGeom>
        </p:spPr>
      </p:pic>
    </p:spTree>
    <p:custDataLst>
      <p:tags r:id="rId1"/>
    </p:custDataLst>
    <p:extLst>
      <p:ext uri="{BB962C8B-B14F-4D97-AF65-F5344CB8AC3E}">
        <p14:creationId xmlns:p14="http://schemas.microsoft.com/office/powerpoint/2010/main" val="3622755222"/>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Clearinghouse-II: Commercial Driving Privileges</a:t>
            </a:r>
          </a:p>
        </p:txBody>
      </p:sp>
      <p:sp>
        <p:nvSpPr>
          <p:cNvPr id="2" name="Slide Number Placeholder 1"/>
          <p:cNvSpPr>
            <a:spLocks noGrp="1"/>
          </p:cNvSpPr>
          <p:nvPr>
            <p:ph type="sldNum" sz="quarter" idx="4"/>
          </p:nvPr>
        </p:nvSpPr>
        <p:spPr/>
        <p:txBody>
          <a:bodyPr/>
          <a:lstStyle/>
          <a:p>
            <a:fld id="{A01475F6-15BF-E945-87A6-683076D41687}" type="slidenum">
              <a:rPr lang="en-US" smtClean="0"/>
              <a:pPr/>
              <a:t>41</a:t>
            </a:fld>
            <a:endParaRPr lang="en-US"/>
          </a:p>
        </p:txBody>
      </p:sp>
      <p:sp>
        <p:nvSpPr>
          <p:cNvPr id="7" name="Content Placeholder 2">
            <a:extLst>
              <a:ext uri="{FF2B5EF4-FFF2-40B4-BE49-F238E27FC236}">
                <a16:creationId xmlns:a16="http://schemas.microsoft.com/office/drawing/2014/main" id="{0373158D-C2E0-E9EB-1BF1-44A271D34117}"/>
              </a:ext>
            </a:extLst>
          </p:cNvPr>
          <p:cNvSpPr>
            <a:spLocks noGrp="1"/>
          </p:cNvSpPr>
          <p:nvPr>
            <p:ph idx="1"/>
          </p:nvPr>
        </p:nvSpPr>
        <p:spPr>
          <a:xfrm>
            <a:off x="457200" y="1526120"/>
            <a:ext cx="5922313" cy="476479"/>
          </a:xfrm>
        </p:spPr>
        <p:txBody>
          <a:bodyPr>
            <a:normAutofit/>
          </a:bodyPr>
          <a:lstStyle/>
          <a:p>
            <a:pPr marL="0" indent="0" algn="l" fontAlgn="base">
              <a:buNone/>
            </a:pPr>
            <a:r>
              <a:rPr lang="en-US" sz="2400" b="0" i="0" dirty="0">
                <a:solidFill>
                  <a:srgbClr val="333333"/>
                </a:solidFill>
                <a:effectLst/>
              </a:rPr>
              <a:t>Beginning November 18, 2024:</a:t>
            </a:r>
          </a:p>
          <a:p>
            <a:endParaRPr lang="en-US" dirty="0"/>
          </a:p>
        </p:txBody>
      </p:sp>
      <p:grpSp>
        <p:nvGrpSpPr>
          <p:cNvPr id="8" name="Group 7">
            <a:extLst>
              <a:ext uri="{FF2B5EF4-FFF2-40B4-BE49-F238E27FC236}">
                <a16:creationId xmlns:a16="http://schemas.microsoft.com/office/drawing/2014/main" id="{D021B68B-1489-FF8A-672F-C9A5B5729E1D}"/>
              </a:ext>
            </a:extLst>
          </p:cNvPr>
          <p:cNvGrpSpPr/>
          <p:nvPr/>
        </p:nvGrpSpPr>
        <p:grpSpPr>
          <a:xfrm>
            <a:off x="1904516" y="2113645"/>
            <a:ext cx="3861984" cy="3004139"/>
            <a:chOff x="-1199535" y="1494291"/>
            <a:chExt cx="2607275" cy="2433088"/>
          </a:xfrm>
        </p:grpSpPr>
        <p:sp>
          <p:nvSpPr>
            <p:cNvPr id="9" name="Rectangle 8">
              <a:extLst>
                <a:ext uri="{FF2B5EF4-FFF2-40B4-BE49-F238E27FC236}">
                  <a16:creationId xmlns:a16="http://schemas.microsoft.com/office/drawing/2014/main" id="{E181A579-A8B2-7C2C-19B2-5C7B4895C214}"/>
                </a:ext>
              </a:extLst>
            </p:cNvPr>
            <p:cNvSpPr/>
            <p:nvPr/>
          </p:nvSpPr>
          <p:spPr bwMode="auto">
            <a:xfrm>
              <a:off x="-1199535" y="1494291"/>
              <a:ext cx="2607275" cy="2433088"/>
            </a:xfrm>
            <a:prstGeom prst="rect">
              <a:avLst/>
            </a:prstGeom>
            <a:solidFill>
              <a:srgbClr val="F0F3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10" name="Rectangle 9">
              <a:extLst>
                <a:ext uri="{FF2B5EF4-FFF2-40B4-BE49-F238E27FC236}">
                  <a16:creationId xmlns:a16="http://schemas.microsoft.com/office/drawing/2014/main" id="{AB3E321D-75F5-C571-250B-62FB31742BCA}"/>
                </a:ext>
              </a:extLst>
            </p:cNvPr>
            <p:cNvSpPr/>
            <p:nvPr/>
          </p:nvSpPr>
          <p:spPr bwMode="auto">
            <a:xfrm>
              <a:off x="-1199535" y="1494291"/>
              <a:ext cx="2607275" cy="516885"/>
            </a:xfrm>
            <a:prstGeom prst="rect">
              <a:avLst/>
            </a:prstGeom>
            <a:solidFill>
              <a:srgbClr val="00164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11" name="TextBox 10">
              <a:extLst>
                <a:ext uri="{FF2B5EF4-FFF2-40B4-BE49-F238E27FC236}">
                  <a16:creationId xmlns:a16="http://schemas.microsoft.com/office/drawing/2014/main" id="{74BA80FC-666C-7BC6-0136-AB723A20F469}"/>
                </a:ext>
              </a:extLst>
            </p:cNvPr>
            <p:cNvSpPr txBox="1"/>
            <p:nvPr/>
          </p:nvSpPr>
          <p:spPr>
            <a:xfrm>
              <a:off x="-977085" y="1604042"/>
              <a:ext cx="2224469" cy="23744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CDL Downgrade</a:t>
              </a:r>
            </a:p>
          </p:txBody>
        </p:sp>
        <p:sp>
          <p:nvSpPr>
            <p:cNvPr id="12" name="TextBox 11">
              <a:extLst>
                <a:ext uri="{FF2B5EF4-FFF2-40B4-BE49-F238E27FC236}">
                  <a16:creationId xmlns:a16="http://schemas.microsoft.com/office/drawing/2014/main" id="{8F420BB2-5A02-1383-FA85-AA0AD1FC1B3A}"/>
                </a:ext>
              </a:extLst>
            </p:cNvPr>
            <p:cNvSpPr txBox="1"/>
            <p:nvPr/>
          </p:nvSpPr>
          <p:spPr>
            <a:xfrm>
              <a:off x="-1052454" y="2158838"/>
              <a:ext cx="2375204" cy="1445777"/>
            </a:xfrm>
            <a:prstGeom prst="rect">
              <a:avLst/>
            </a:prstGeom>
            <a:noFill/>
          </p:spPr>
          <p:txBody>
            <a:bodyPr wrap="square" rtlCol="0">
              <a:spAutoFit/>
            </a:bodyPr>
            <a:lstStyle/>
            <a:p>
              <a:pPr marL="182880" indent="-182880">
                <a:spcAft>
                  <a:spcPts val="600"/>
                </a:spcAft>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When a CDL driver’s Clearinghouse status changes to “prohibited,” the SDLA must </a:t>
              </a:r>
              <a:r>
                <a:rPr lang="en-US" sz="1500" b="1" dirty="0">
                  <a:solidFill>
                    <a:srgbClr val="262626"/>
                  </a:solidFill>
                  <a:latin typeface="Arial" panose="020B0604020202020204" pitchFamily="34" charset="0"/>
                  <a:cs typeface="Arial" panose="020B0604020202020204" pitchFamily="34" charset="0"/>
                </a:rPr>
                <a:t>remove the commercial driving privileges</a:t>
              </a:r>
            </a:p>
            <a:p>
              <a:pPr marL="182880" indent="-182880">
                <a:spcAft>
                  <a:spcPts val="600"/>
                </a:spcAft>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The commercial driving privilege will be reinstated if/when the driver’s status changes to “not prohibited”</a:t>
              </a:r>
            </a:p>
          </p:txBody>
        </p:sp>
      </p:grpSp>
      <p:grpSp>
        <p:nvGrpSpPr>
          <p:cNvPr id="13" name="Group 12">
            <a:extLst>
              <a:ext uri="{FF2B5EF4-FFF2-40B4-BE49-F238E27FC236}">
                <a16:creationId xmlns:a16="http://schemas.microsoft.com/office/drawing/2014/main" id="{CABEB26A-502F-92AC-A5F8-8697EA2349E2}"/>
              </a:ext>
            </a:extLst>
          </p:cNvPr>
          <p:cNvGrpSpPr/>
          <p:nvPr/>
        </p:nvGrpSpPr>
        <p:grpSpPr>
          <a:xfrm>
            <a:off x="6096000" y="2119756"/>
            <a:ext cx="3879714" cy="2998028"/>
            <a:chOff x="-1211505" y="1494290"/>
            <a:chExt cx="2619245" cy="2695494"/>
          </a:xfrm>
        </p:grpSpPr>
        <p:sp>
          <p:nvSpPr>
            <p:cNvPr id="14" name="Rectangle 13">
              <a:extLst>
                <a:ext uri="{FF2B5EF4-FFF2-40B4-BE49-F238E27FC236}">
                  <a16:creationId xmlns:a16="http://schemas.microsoft.com/office/drawing/2014/main" id="{501F0D28-60CF-A3A0-7A77-CC578DDA6139}"/>
                </a:ext>
              </a:extLst>
            </p:cNvPr>
            <p:cNvSpPr/>
            <p:nvPr/>
          </p:nvSpPr>
          <p:spPr bwMode="auto">
            <a:xfrm>
              <a:off x="-1211505" y="1494290"/>
              <a:ext cx="2607275" cy="2695494"/>
            </a:xfrm>
            <a:prstGeom prst="rect">
              <a:avLst/>
            </a:prstGeom>
            <a:solidFill>
              <a:srgbClr val="F0F3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15" name="Rectangle 14">
              <a:extLst>
                <a:ext uri="{FF2B5EF4-FFF2-40B4-BE49-F238E27FC236}">
                  <a16:creationId xmlns:a16="http://schemas.microsoft.com/office/drawing/2014/main" id="{EE54F3D4-5053-94EE-905E-10B1CDE5E1DB}"/>
                </a:ext>
              </a:extLst>
            </p:cNvPr>
            <p:cNvSpPr/>
            <p:nvPr/>
          </p:nvSpPr>
          <p:spPr bwMode="auto">
            <a:xfrm>
              <a:off x="-1199535" y="1494291"/>
              <a:ext cx="2607275" cy="516885"/>
            </a:xfrm>
            <a:prstGeom prst="rect">
              <a:avLst/>
            </a:prstGeom>
            <a:solidFill>
              <a:srgbClr val="00164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sp>
          <p:nvSpPr>
            <p:cNvPr id="16" name="TextBox 15">
              <a:extLst>
                <a:ext uri="{FF2B5EF4-FFF2-40B4-BE49-F238E27FC236}">
                  <a16:creationId xmlns:a16="http://schemas.microsoft.com/office/drawing/2014/main" id="{E19DA9E1-4758-FA07-2AEB-6CDD8EA5DCB9}"/>
                </a:ext>
              </a:extLst>
            </p:cNvPr>
            <p:cNvSpPr txBox="1"/>
            <p:nvPr/>
          </p:nvSpPr>
          <p:spPr>
            <a:xfrm>
              <a:off x="-977085" y="1604042"/>
              <a:ext cx="2138437" cy="263058"/>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CDL Non-Issuance</a:t>
              </a:r>
            </a:p>
          </p:txBody>
        </p:sp>
        <p:sp>
          <p:nvSpPr>
            <p:cNvPr id="17" name="TextBox 16">
              <a:extLst>
                <a:ext uri="{FF2B5EF4-FFF2-40B4-BE49-F238E27FC236}">
                  <a16:creationId xmlns:a16="http://schemas.microsoft.com/office/drawing/2014/main" id="{B350FF3B-BE1B-DEF2-7FD9-1138FACF7ECE}"/>
                </a:ext>
              </a:extLst>
            </p:cNvPr>
            <p:cNvSpPr txBox="1"/>
            <p:nvPr/>
          </p:nvSpPr>
          <p:spPr>
            <a:xfrm>
              <a:off x="-1020102" y="2164138"/>
              <a:ext cx="2224469" cy="1604967"/>
            </a:xfrm>
            <a:prstGeom prst="rect">
              <a:avLst/>
            </a:prstGeom>
            <a:noFill/>
          </p:spPr>
          <p:txBody>
            <a:bodyPr wrap="square" rtlCol="0">
              <a:spAutoFit/>
            </a:bodyPr>
            <a:lstStyle/>
            <a:p>
              <a:pPr marL="182880" indent="-182880">
                <a:spcAft>
                  <a:spcPts val="600"/>
                </a:spcAft>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Before any commercial licensing transaction, the SDLA will query the Clearinghouse</a:t>
              </a:r>
            </a:p>
            <a:p>
              <a:pPr marL="182880" indent="-182880">
                <a:spcAft>
                  <a:spcPts val="600"/>
                </a:spcAft>
                <a:buFont typeface="Arial" panose="020B0604020202020204" pitchFamily="34" charset="0"/>
                <a:buChar char="•"/>
              </a:pPr>
              <a:r>
                <a:rPr lang="en-US" sz="1500" dirty="0">
                  <a:solidFill>
                    <a:srgbClr val="262626"/>
                  </a:solidFill>
                  <a:latin typeface="Arial" panose="020B0604020202020204" pitchFamily="34" charset="0"/>
                  <a:cs typeface="Arial" panose="020B0604020202020204" pitchFamily="34" charset="0"/>
                </a:rPr>
                <a:t>If the driver has a “prohibited” status, the SDLA will </a:t>
              </a:r>
              <a:r>
                <a:rPr lang="en-US" sz="1500" b="1" dirty="0">
                  <a:solidFill>
                    <a:srgbClr val="262626"/>
                  </a:solidFill>
                  <a:latin typeface="Arial" panose="020B0604020202020204" pitchFamily="34" charset="0"/>
                  <a:cs typeface="Arial" panose="020B0604020202020204" pitchFamily="34" charset="0"/>
                </a:rPr>
                <a:t>deny the commercial licensing transaction</a:t>
              </a:r>
            </a:p>
          </p:txBody>
        </p:sp>
      </p:grpSp>
      <p:sp>
        <p:nvSpPr>
          <p:cNvPr id="18" name="Text Placeholder 17">
            <a:extLst>
              <a:ext uri="{FF2B5EF4-FFF2-40B4-BE49-F238E27FC236}">
                <a16:creationId xmlns:a16="http://schemas.microsoft.com/office/drawing/2014/main" id="{B824415B-995F-EAD6-8080-2FFF254C875E}"/>
              </a:ext>
            </a:extLst>
          </p:cNvPr>
          <p:cNvSpPr txBox="1">
            <a:spLocks/>
          </p:cNvSpPr>
          <p:nvPr/>
        </p:nvSpPr>
        <p:spPr>
          <a:xfrm>
            <a:off x="3805381" y="5411507"/>
            <a:ext cx="6170333" cy="958483"/>
          </a:xfrm>
          <a:prstGeom prst="rect">
            <a:avLst/>
          </a:prstGeom>
          <a:solidFill>
            <a:srgbClr val="F1B01F"/>
          </a:solidFill>
        </p:spPr>
        <p:txBody>
          <a:bodyPr lIns="0" tIns="91440"/>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lvl="1" algn="ctr">
              <a:spcAft>
                <a:spcPts val="600"/>
              </a:spcAft>
            </a:pPr>
            <a:r>
              <a:rPr lang="en-US" sz="1600" b="1" dirty="0">
                <a:solidFill>
                  <a:srgbClr val="001647"/>
                </a:solidFill>
                <a:latin typeface="Arial" panose="020B0604020202020204" pitchFamily="34" charset="0"/>
                <a:cs typeface="Arial" panose="020B0604020202020204" pitchFamily="34" charset="0"/>
              </a:rPr>
              <a:t>Commercial licensing transactions include:</a:t>
            </a:r>
            <a:br>
              <a:rPr lang="en-US" sz="1600" b="1" dirty="0">
                <a:solidFill>
                  <a:srgbClr val="001647"/>
                </a:solidFill>
                <a:latin typeface="Arial" panose="020B0604020202020204" pitchFamily="34" charset="0"/>
                <a:cs typeface="Arial" panose="020B0604020202020204" pitchFamily="34" charset="0"/>
              </a:rPr>
            </a:br>
            <a:r>
              <a:rPr lang="en-US" sz="1600" b="1" dirty="0">
                <a:solidFill>
                  <a:srgbClr val="001647"/>
                </a:solidFill>
                <a:latin typeface="Arial" panose="020B0604020202020204" pitchFamily="34" charset="0"/>
                <a:cs typeface="Arial" panose="020B0604020202020204" pitchFamily="34" charset="0"/>
              </a:rPr>
              <a:t>issuing, renewing, transferring, or upgrading a CDL, or </a:t>
            </a:r>
            <a:br>
              <a:rPr lang="en-US" sz="1600" b="1" dirty="0">
                <a:solidFill>
                  <a:srgbClr val="001647"/>
                </a:solidFill>
                <a:latin typeface="Arial" panose="020B0604020202020204" pitchFamily="34" charset="0"/>
                <a:cs typeface="Arial" panose="020B0604020202020204" pitchFamily="34" charset="0"/>
              </a:rPr>
            </a:br>
            <a:r>
              <a:rPr lang="en-US" sz="1600" b="1" dirty="0">
                <a:solidFill>
                  <a:srgbClr val="001647"/>
                </a:solidFill>
                <a:latin typeface="Arial" panose="020B0604020202020204" pitchFamily="34" charset="0"/>
                <a:cs typeface="Arial" panose="020B0604020202020204" pitchFamily="34" charset="0"/>
              </a:rPr>
              <a:t>issuing, renewing, or upgrading a CLP</a:t>
            </a:r>
          </a:p>
        </p:txBody>
      </p:sp>
      <p:pic>
        <p:nvPicPr>
          <p:cNvPr id="19" name="Graphic 18">
            <a:extLst>
              <a:ext uri="{FF2B5EF4-FFF2-40B4-BE49-F238E27FC236}">
                <a16:creationId xmlns:a16="http://schemas.microsoft.com/office/drawing/2014/main" id="{3220DE82-75BF-F127-A08C-D9EC15BE16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4516" y="4998928"/>
            <a:ext cx="1838388" cy="1838388"/>
          </a:xfrm>
          <a:prstGeom prst="rect">
            <a:avLst/>
          </a:prstGeom>
        </p:spPr>
      </p:pic>
    </p:spTree>
    <p:custDataLst>
      <p:tags r:id="rId1"/>
    </p:custDataLst>
    <p:extLst>
      <p:ext uri="{BB962C8B-B14F-4D97-AF65-F5344CB8AC3E}">
        <p14:creationId xmlns:p14="http://schemas.microsoft.com/office/powerpoint/2010/main" val="294655030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042" y="587828"/>
            <a:ext cx="5020792" cy="2971800"/>
          </a:xfrm>
        </p:spPr>
        <p:txBody>
          <a:bodyPr/>
          <a:lstStyle/>
          <a:p>
            <a:br>
              <a:rPr lang="en-US" dirty="0"/>
            </a:br>
            <a:r>
              <a:rPr lang="en-US" dirty="0"/>
              <a:t>Common Issues and Frequently Asked Questions</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75F6-15BF-E945-87A6-683076D41687}" type="slidenum">
              <a:rPr kumimoji="0" lang="en-US" sz="11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a:ln>
                <a:noFill/>
              </a:ln>
              <a:solidFill>
                <a:srgbClr val="000000"/>
              </a:solidFill>
              <a:effectLst/>
              <a:uLnTx/>
              <a:uFillTx/>
              <a:latin typeface="Arial" charset="0"/>
              <a:cs typeface="Arial" charset="0"/>
            </a:endParaRPr>
          </a:p>
        </p:txBody>
      </p:sp>
    </p:spTree>
    <p:custDataLst>
      <p:tags r:id="rId1"/>
    </p:custDataLst>
    <p:extLst>
      <p:ext uri="{BB962C8B-B14F-4D97-AF65-F5344CB8AC3E}">
        <p14:creationId xmlns:p14="http://schemas.microsoft.com/office/powerpoint/2010/main" val="1102856746"/>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Common Issues – Incorrect Role</a:t>
            </a:r>
          </a:p>
        </p:txBody>
      </p:sp>
      <p:sp>
        <p:nvSpPr>
          <p:cNvPr id="2" name="Slide Number Placeholder 1"/>
          <p:cNvSpPr>
            <a:spLocks noGrp="1"/>
          </p:cNvSpPr>
          <p:nvPr>
            <p:ph type="sldNum" sz="quarter" idx="4"/>
          </p:nvPr>
        </p:nvSpPr>
        <p:spPr/>
        <p:txBody>
          <a:bodyPr/>
          <a:lstStyle/>
          <a:p>
            <a:fld id="{A01475F6-15BF-E945-87A6-683076D41687}" type="slidenum">
              <a:rPr lang="en-US" smtClean="0"/>
              <a:pPr/>
              <a:t>43</a:t>
            </a:fld>
            <a:endParaRPr lang="en-US"/>
          </a:p>
        </p:txBody>
      </p:sp>
      <p:graphicFrame>
        <p:nvGraphicFramePr>
          <p:cNvPr id="6" name="Table 5">
            <a:extLst>
              <a:ext uri="{FF2B5EF4-FFF2-40B4-BE49-F238E27FC236}">
                <a16:creationId xmlns:a16="http://schemas.microsoft.com/office/drawing/2014/main" id="{8FC704EC-E92B-5E46-DD1E-6A920D607B63}"/>
              </a:ext>
            </a:extLst>
          </p:cNvPr>
          <p:cNvGraphicFramePr>
            <a:graphicFrameLocks noGrp="1"/>
          </p:cNvGraphicFramePr>
          <p:nvPr>
            <p:extLst>
              <p:ext uri="{D42A27DB-BD31-4B8C-83A1-F6EECF244321}">
                <p14:modId xmlns:p14="http://schemas.microsoft.com/office/powerpoint/2010/main" val="594325201"/>
              </p:ext>
            </p:extLst>
          </p:nvPr>
        </p:nvGraphicFramePr>
        <p:xfrm>
          <a:off x="609600" y="1676664"/>
          <a:ext cx="10972799" cy="2182663"/>
        </p:xfrm>
        <a:graphic>
          <a:graphicData uri="http://schemas.openxmlformats.org/drawingml/2006/table">
            <a:tbl>
              <a:tblPr firstRow="1" bandRow="1">
                <a:tableStyleId>{21E4AEA4-8DFA-4A89-87EB-49C32662AFE0}</a:tableStyleId>
              </a:tblPr>
              <a:tblGrid>
                <a:gridCol w="4116636">
                  <a:extLst>
                    <a:ext uri="{9D8B030D-6E8A-4147-A177-3AD203B41FA5}">
                      <a16:colId xmlns:a16="http://schemas.microsoft.com/office/drawing/2014/main" val="2924358218"/>
                    </a:ext>
                  </a:extLst>
                </a:gridCol>
                <a:gridCol w="6856163">
                  <a:extLst>
                    <a:ext uri="{9D8B030D-6E8A-4147-A177-3AD203B41FA5}">
                      <a16:colId xmlns:a16="http://schemas.microsoft.com/office/drawing/2014/main" val="2723884393"/>
                    </a:ext>
                  </a:extLst>
                </a:gridCol>
              </a:tblGrid>
              <a:tr h="544365">
                <a:tc>
                  <a:txBody>
                    <a:bodyPr/>
                    <a:lstStyle/>
                    <a:p>
                      <a:pPr algn="l"/>
                      <a:r>
                        <a:rPr lang="en-US" sz="1600">
                          <a:latin typeface="Arial" panose="020B0604020202020204" pitchFamily="34" charset="0"/>
                          <a:cs typeface="Arial" panose="020B0604020202020204" pitchFamily="34" charset="0"/>
                        </a:rPr>
                        <a:t>Issue</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tc>
                  <a:txBody>
                    <a:bodyPr/>
                    <a:lstStyle/>
                    <a:p>
                      <a:pPr algn="l"/>
                      <a:r>
                        <a:rPr lang="en-US" sz="1600">
                          <a:latin typeface="Arial" panose="020B0604020202020204" pitchFamily="34" charset="0"/>
                          <a:cs typeface="Arial" panose="020B0604020202020204" pitchFamily="34" charset="0"/>
                        </a:rPr>
                        <a:t>Possible Resolution</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extLst>
                  <a:ext uri="{0D108BD9-81ED-4DB2-BD59-A6C34878D82A}">
                    <a16:rowId xmlns:a16="http://schemas.microsoft.com/office/drawing/2014/main" val="1757471790"/>
                  </a:ext>
                </a:extLst>
              </a:tr>
              <a:tr h="819149">
                <a:tc>
                  <a:txBody>
                    <a:bodyPr/>
                    <a:lstStyle/>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kern="1200">
                          <a:solidFill>
                            <a:srgbClr val="262626"/>
                          </a:solidFill>
                          <a:latin typeface="Arial" panose="020B0604020202020204" pitchFamily="34" charset="0"/>
                          <a:ea typeface="+mn-ea"/>
                          <a:cs typeface="Arial" panose="020B0604020202020204" pitchFamily="34" charset="0"/>
                        </a:rPr>
                        <a:t>Employer cannot designate C/TPA</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tc>
                  <a:txBody>
                    <a:bodyPr/>
                    <a:lstStyle/>
                    <a:p>
                      <a:pPr marL="182880" marR="0" lvl="0" indent="-182880" algn="l" rtl="0" eaLnBrk="1" fontAlgn="auto" latinLnBrk="0" hangingPunct="1">
                        <a:lnSpc>
                          <a:spcPct val="100000"/>
                        </a:lnSpc>
                        <a:spcBef>
                          <a:spcPts val="600"/>
                        </a:spcBef>
                        <a:spcAft>
                          <a:spcPts val="600"/>
                        </a:spcAft>
                        <a:buClrTx/>
                        <a:buSzTx/>
                        <a:buFont typeface="Arial" panose="020B0604020202020204" pitchFamily="34" charset="0"/>
                        <a:buChar char="•"/>
                      </a:pPr>
                      <a:r>
                        <a:rPr lang="en-US" sz="1400" kern="1200" dirty="0">
                          <a:solidFill>
                            <a:srgbClr val="262626"/>
                          </a:solidFill>
                          <a:latin typeface="Arial"/>
                          <a:ea typeface="+mn-ea"/>
                          <a:cs typeface="Arial"/>
                        </a:rPr>
                        <a:t>Employer is incorrectly registered as C/TPA or Driver – contact Clearinghouse Tech Support at </a:t>
                      </a:r>
                      <a:r>
                        <a:rPr lang="en-US" sz="1400" kern="1200" dirty="0">
                          <a:solidFill>
                            <a:schemeClr val="tx1"/>
                          </a:solidFill>
                          <a:latin typeface="Arial"/>
                          <a:ea typeface="+mn-ea"/>
                          <a:cs typeface="Arial"/>
                          <a:hlinkClick r:id="rId4"/>
                        </a:rPr>
                        <a:t>https://clearinghouse.fmcsa.dot.gov/Contact</a:t>
                      </a:r>
                      <a:r>
                        <a:rPr lang="en-US" sz="1400" kern="1200" dirty="0">
                          <a:solidFill>
                            <a:schemeClr val="tx1"/>
                          </a:solidFill>
                          <a:latin typeface="Arial"/>
                          <a:ea typeface="+mn-ea"/>
                          <a:cs typeface="Arial"/>
                        </a:rPr>
                        <a:t> </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extLst>
                  <a:ext uri="{0D108BD9-81ED-4DB2-BD59-A6C34878D82A}">
                    <a16:rowId xmlns:a16="http://schemas.microsoft.com/office/drawing/2014/main" val="3007758613"/>
                  </a:ext>
                </a:extLst>
              </a:tr>
              <a:tr h="819149">
                <a:tc>
                  <a:txBody>
                    <a:bodyPr/>
                    <a:lstStyle/>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kern="1200" dirty="0">
                          <a:solidFill>
                            <a:srgbClr val="262626"/>
                          </a:solidFill>
                          <a:latin typeface="Arial" panose="020B0604020202020204" pitchFamily="34" charset="0"/>
                          <a:ea typeface="+mn-ea"/>
                          <a:cs typeface="Arial" panose="020B0604020202020204" pitchFamily="34" charset="0"/>
                        </a:rPr>
                        <a:t>Employer cannot purchase query plan</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tc>
                  <a:txBody>
                    <a:bodyPr/>
                    <a:lstStyle/>
                    <a:p>
                      <a:pPr marL="182880" marR="0" lvl="0" indent="-182880" algn="l" rtl="0" eaLnBrk="1" fontAlgn="auto" latinLnBrk="0" hangingPunct="1">
                        <a:lnSpc>
                          <a:spcPct val="100000"/>
                        </a:lnSpc>
                        <a:spcBef>
                          <a:spcPts val="600"/>
                        </a:spcBef>
                        <a:spcAft>
                          <a:spcPts val="600"/>
                        </a:spcAft>
                        <a:buClrTx/>
                        <a:buSzTx/>
                        <a:buFont typeface="Arial" panose="020B0604020202020204" pitchFamily="34" charset="0"/>
                        <a:buChar char="•"/>
                      </a:pPr>
                      <a:r>
                        <a:rPr lang="en-US" sz="1400" kern="1200" dirty="0">
                          <a:solidFill>
                            <a:srgbClr val="262626"/>
                          </a:solidFill>
                          <a:latin typeface="Arial"/>
                          <a:ea typeface="+mn-ea"/>
                          <a:cs typeface="Arial"/>
                        </a:rPr>
                        <a:t>Employer is incorrectly registered as C/TPA – contact Clearinghouse Tech Support at </a:t>
                      </a:r>
                      <a:r>
                        <a:rPr lang="en-US" sz="1400" kern="1200" dirty="0">
                          <a:solidFill>
                            <a:schemeClr val="tx1"/>
                          </a:solidFill>
                          <a:latin typeface="Arial"/>
                          <a:ea typeface="+mn-ea"/>
                          <a:cs typeface="Arial"/>
                          <a:hlinkClick r:id="rId4"/>
                        </a:rPr>
                        <a:t>https://clearinghouse.fmcsa.dot.gov/Contact</a:t>
                      </a:r>
                      <a:r>
                        <a:rPr lang="en-US" sz="1400" kern="1200" dirty="0">
                          <a:solidFill>
                            <a:schemeClr val="tx1"/>
                          </a:solidFill>
                          <a:latin typeface="Arial"/>
                          <a:ea typeface="+mn-ea"/>
                          <a:cs typeface="Arial"/>
                        </a:rPr>
                        <a:t> </a:t>
                      </a:r>
                      <a:endParaRPr lang="en-US" sz="1400" kern="1200" dirty="0">
                        <a:solidFill>
                          <a:srgbClr val="CC00CC"/>
                        </a:solidFill>
                        <a:latin typeface="Arial" panose="020B0604020202020204" pitchFamily="34" charset="0"/>
                        <a:ea typeface="+mn-ea"/>
                        <a:cs typeface="Arial" panose="020B0604020202020204" pitchFamily="34" charset="0"/>
                      </a:endParaRP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extLst>
                  <a:ext uri="{0D108BD9-81ED-4DB2-BD59-A6C34878D82A}">
                    <a16:rowId xmlns:a16="http://schemas.microsoft.com/office/drawing/2014/main" val="2567970689"/>
                  </a:ext>
                </a:extLst>
              </a:tr>
            </a:tbl>
          </a:graphicData>
        </a:graphic>
      </p:graphicFrame>
    </p:spTree>
    <p:custDataLst>
      <p:tags r:id="rId1"/>
    </p:custDataLst>
    <p:extLst>
      <p:ext uri="{BB962C8B-B14F-4D97-AF65-F5344CB8AC3E}">
        <p14:creationId xmlns:p14="http://schemas.microsoft.com/office/powerpoint/2010/main" val="2543266986"/>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Common Issues – Navigate Multiple Roles </a:t>
            </a:r>
          </a:p>
        </p:txBody>
      </p:sp>
      <p:sp>
        <p:nvSpPr>
          <p:cNvPr id="2" name="Slide Number Placeholder 1"/>
          <p:cNvSpPr>
            <a:spLocks noGrp="1"/>
          </p:cNvSpPr>
          <p:nvPr>
            <p:ph type="sldNum" sz="quarter" idx="4"/>
          </p:nvPr>
        </p:nvSpPr>
        <p:spPr/>
        <p:txBody>
          <a:bodyPr/>
          <a:lstStyle/>
          <a:p>
            <a:fld id="{A01475F6-15BF-E945-87A6-683076D41687}" type="slidenum">
              <a:rPr lang="en-US" smtClean="0"/>
              <a:pPr/>
              <a:t>44</a:t>
            </a:fld>
            <a:endParaRPr lang="en-US"/>
          </a:p>
        </p:txBody>
      </p:sp>
      <p:sp>
        <p:nvSpPr>
          <p:cNvPr id="3" name="Content Placeholder 1">
            <a:extLst>
              <a:ext uri="{FF2B5EF4-FFF2-40B4-BE49-F238E27FC236}">
                <a16:creationId xmlns:a16="http://schemas.microsoft.com/office/drawing/2014/main" id="{6A9DBF46-E7BA-054E-4C73-6E1E89716E1F}"/>
              </a:ext>
            </a:extLst>
          </p:cNvPr>
          <p:cNvSpPr txBox="1">
            <a:spLocks/>
          </p:cNvSpPr>
          <p:nvPr/>
        </p:nvSpPr>
        <p:spPr>
          <a:xfrm>
            <a:off x="423172" y="1670098"/>
            <a:ext cx="10713124" cy="4788795"/>
          </a:xfrm>
          <a:prstGeom prst="rect">
            <a:avLst/>
          </a:prstGeom>
        </p:spPr>
        <p:txBody>
          <a:bodyPr lIns="91440" tIns="45720" rIns="91440" bIns="45720" anchor="t">
            <a:normAutofit/>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lvl="0" defTabSz="914400" fontAlgn="auto">
              <a:lnSpc>
                <a:spcPct val="90000"/>
              </a:lnSpc>
              <a:spcBef>
                <a:spcPts val="1000"/>
              </a:spcBef>
              <a:spcAft>
                <a:spcPts val="0"/>
              </a:spcAft>
              <a:buClr>
                <a:srgbClr val="0070C0"/>
              </a:buClr>
              <a:buSzPct val="100000"/>
            </a:pPr>
            <a:r>
              <a:rPr lang="en-US" dirty="0">
                <a:solidFill>
                  <a:srgbClr val="262626"/>
                </a:solidFill>
                <a:latin typeface="Arial"/>
                <a:cs typeface="Arial"/>
              </a:rPr>
              <a:t>If you are registered with multiple roles (ex: individual user that works for multiple employers)</a:t>
            </a:r>
          </a:p>
          <a:p>
            <a:pPr marL="800100" lvl="1" indent="-342900" defTabSz="914400" fontAlgn="auto">
              <a:lnSpc>
                <a:spcPct val="90000"/>
              </a:lnSpc>
              <a:spcBef>
                <a:spcPts val="500"/>
              </a:spcBef>
              <a:spcAft>
                <a:spcPts val="0"/>
              </a:spcAft>
              <a:buClr>
                <a:srgbClr val="0070C0"/>
              </a:buClr>
              <a:buSzPct val="100000"/>
              <a:buFontTx/>
              <a:buChar char="‒"/>
              <a:defRPr/>
            </a:pPr>
            <a:r>
              <a:rPr lang="en-US" sz="2200" dirty="0">
                <a:solidFill>
                  <a:srgbClr val="262626"/>
                </a:solidFill>
                <a:latin typeface="Arial"/>
                <a:cs typeface="Arial"/>
              </a:rPr>
              <a:t>While logged in, locate “Current Role” in page header </a:t>
            </a:r>
            <a:endParaRPr lang="en-US" sz="2200" dirty="0">
              <a:solidFill>
                <a:srgbClr val="262626"/>
              </a:solidFill>
              <a:latin typeface="Arial" panose="020B0604020202020204" pitchFamily="34" charset="0"/>
              <a:cs typeface="Arial" panose="020B0604020202020204" pitchFamily="34" charset="0"/>
            </a:endParaRPr>
          </a:p>
          <a:p>
            <a:pPr marL="800100" marR="0" lvl="1" indent="-342900" defTabSz="914400" fontAlgn="auto">
              <a:lnSpc>
                <a:spcPct val="90000"/>
              </a:lnSpc>
              <a:spcBef>
                <a:spcPts val="500"/>
              </a:spcBef>
              <a:spcAft>
                <a:spcPts val="0"/>
              </a:spcAft>
              <a:buClr>
                <a:srgbClr val="0070C0"/>
              </a:buClr>
              <a:buSzPct val="100000"/>
              <a:buFontTx/>
              <a:buChar char="‒"/>
              <a:tabLst/>
              <a:defRPr/>
            </a:pPr>
            <a:r>
              <a:rPr lang="en-US" sz="2200" dirty="0">
                <a:solidFill>
                  <a:srgbClr val="262626"/>
                </a:solidFill>
                <a:latin typeface="Arial"/>
                <a:cs typeface="Arial"/>
              </a:rPr>
              <a:t>Use dropdown to switch between roles</a:t>
            </a:r>
          </a:p>
          <a:p>
            <a:pPr marL="429895" indent="-457200" defTabSz="914400" fontAlgn="auto">
              <a:lnSpc>
                <a:spcPct val="90000"/>
              </a:lnSpc>
              <a:spcBef>
                <a:spcPts val="500"/>
              </a:spcBef>
              <a:spcAft>
                <a:spcPts val="0"/>
              </a:spcAft>
              <a:buClr>
                <a:srgbClr val="0070C0"/>
              </a:buClr>
              <a:buSzPct val="100000"/>
              <a:defRPr/>
            </a:pPr>
            <a:r>
              <a:rPr lang="en-US" sz="2600" dirty="0">
                <a:solidFill>
                  <a:srgbClr val="262626"/>
                </a:solidFill>
                <a:latin typeface="Arial"/>
                <a:cs typeface="Arial"/>
              </a:rPr>
              <a:t>If you do not see this dropdown, you do not have multiple roles</a:t>
            </a:r>
          </a:p>
        </p:txBody>
      </p:sp>
      <p:pic>
        <p:nvPicPr>
          <p:cNvPr id="5" name="Picture 4">
            <a:extLst>
              <a:ext uri="{FF2B5EF4-FFF2-40B4-BE49-F238E27FC236}">
                <a16:creationId xmlns:a16="http://schemas.microsoft.com/office/drawing/2014/main" id="{35DFB30B-0D5B-DE18-7179-272F148CABB4}"/>
              </a:ext>
            </a:extLst>
          </p:cNvPr>
          <p:cNvPicPr>
            <a:picLocks noChangeAspect="1"/>
          </p:cNvPicPr>
          <p:nvPr/>
        </p:nvPicPr>
        <p:blipFill>
          <a:blip r:embed="rId4"/>
          <a:stretch>
            <a:fillRect/>
          </a:stretch>
        </p:blipFill>
        <p:spPr>
          <a:xfrm>
            <a:off x="585434" y="3800209"/>
            <a:ext cx="10388600" cy="784657"/>
          </a:xfrm>
          <a:prstGeom prst="rect">
            <a:avLst/>
          </a:prstGeom>
        </p:spPr>
      </p:pic>
      <p:sp>
        <p:nvSpPr>
          <p:cNvPr id="7" name="Rectangle 6">
            <a:extLst>
              <a:ext uri="{FF2B5EF4-FFF2-40B4-BE49-F238E27FC236}">
                <a16:creationId xmlns:a16="http://schemas.microsoft.com/office/drawing/2014/main" id="{171A71D8-10E8-1278-100B-D8B423421D75}"/>
              </a:ext>
            </a:extLst>
          </p:cNvPr>
          <p:cNvSpPr/>
          <p:nvPr/>
        </p:nvSpPr>
        <p:spPr bwMode="auto">
          <a:xfrm>
            <a:off x="6413710" y="3789153"/>
            <a:ext cx="2724912" cy="492557"/>
          </a:xfrm>
          <a:prstGeom prst="rect">
            <a:avLst/>
          </a:prstGeom>
          <a:noFill/>
          <a:ln w="889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solidFill>
                  <a:srgbClr val="FF0000"/>
                </a:solidFill>
              </a:ln>
              <a:solidFill>
                <a:srgbClr val="006699"/>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912950341"/>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Common Issues – How to Add or Update CDL Information</a:t>
            </a:r>
          </a:p>
        </p:txBody>
      </p:sp>
      <p:sp>
        <p:nvSpPr>
          <p:cNvPr id="2" name="Slide Number Placeholder 1"/>
          <p:cNvSpPr>
            <a:spLocks noGrp="1"/>
          </p:cNvSpPr>
          <p:nvPr>
            <p:ph type="sldNum" sz="quarter" idx="4"/>
          </p:nvPr>
        </p:nvSpPr>
        <p:spPr/>
        <p:txBody>
          <a:bodyPr/>
          <a:lstStyle/>
          <a:p>
            <a:fld id="{A01475F6-15BF-E945-87A6-683076D41687}" type="slidenum">
              <a:rPr lang="en-US" smtClean="0"/>
              <a:pPr/>
              <a:t>45</a:t>
            </a:fld>
            <a:endParaRPr lang="en-US"/>
          </a:p>
        </p:txBody>
      </p:sp>
      <p:sp>
        <p:nvSpPr>
          <p:cNvPr id="3" name="Content Placeholder 10">
            <a:extLst>
              <a:ext uri="{FF2B5EF4-FFF2-40B4-BE49-F238E27FC236}">
                <a16:creationId xmlns:a16="http://schemas.microsoft.com/office/drawing/2014/main" id="{9D0CBDF2-3B24-6CCE-AFC3-F31F5E49392F}"/>
              </a:ext>
            </a:extLst>
          </p:cNvPr>
          <p:cNvSpPr>
            <a:spLocks noGrp="1"/>
          </p:cNvSpPr>
          <p:nvPr>
            <p:ph idx="1"/>
          </p:nvPr>
        </p:nvSpPr>
        <p:spPr>
          <a:xfrm>
            <a:off x="457200" y="1523819"/>
            <a:ext cx="11277600" cy="4938088"/>
          </a:xfrm>
        </p:spPr>
        <p:txBody>
          <a:bodyPr vert="horz" lIns="91440" tIns="45720" rIns="91440" bIns="45720" rtlCol="0" anchor="t">
            <a:normAutofit/>
          </a:bodyPr>
          <a:lstStyle/>
          <a:p>
            <a:pPr>
              <a:buClr>
                <a:srgbClr val="0070C0"/>
              </a:buClr>
              <a:buSzPct val="100000"/>
            </a:pPr>
            <a:r>
              <a:rPr lang="en-US" dirty="0">
                <a:solidFill>
                  <a:srgbClr val="262626"/>
                </a:solidFill>
                <a:latin typeface="Arial"/>
                <a:cs typeface="Arial"/>
              </a:rPr>
              <a:t>Navigate to “My Dashboard &gt; Manage &gt; My Employer Profile” or “My Driver Profile” (depending on your user role)</a:t>
            </a:r>
          </a:p>
          <a:p>
            <a:pPr fontAlgn="base">
              <a:spcAft>
                <a:spcPct val="0"/>
              </a:spcAft>
              <a:buClr>
                <a:srgbClr val="0070C0"/>
              </a:buClr>
              <a:buSzPct val="100000"/>
              <a:defRPr/>
            </a:pPr>
            <a:r>
              <a:rPr lang="en-US" dirty="0">
                <a:solidFill>
                  <a:srgbClr val="262626"/>
                </a:solidFill>
                <a:latin typeface="Arial"/>
                <a:cs typeface="Arial"/>
              </a:rPr>
              <a:t>Click </a:t>
            </a:r>
            <a:r>
              <a:rPr lang="en-US" b="1" dirty="0">
                <a:solidFill>
                  <a:srgbClr val="262626"/>
                </a:solidFill>
                <a:latin typeface="Arial"/>
                <a:cs typeface="Arial"/>
              </a:rPr>
              <a:t>Add Your CDL # </a:t>
            </a:r>
            <a:r>
              <a:rPr lang="en-US" dirty="0">
                <a:solidFill>
                  <a:srgbClr val="262626"/>
                </a:solidFill>
                <a:latin typeface="Arial"/>
                <a:cs typeface="Arial"/>
              </a:rPr>
              <a:t>above your contact information</a:t>
            </a:r>
          </a:p>
          <a:p>
            <a:pPr lvl="1" fontAlgn="base">
              <a:spcAft>
                <a:spcPct val="0"/>
              </a:spcAft>
              <a:buClr>
                <a:srgbClr val="0070C0"/>
              </a:buClr>
              <a:buSzPct val="100000"/>
              <a:buFont typeface="Arial" panose="020B0604020202020204" pitchFamily="34" charset="0"/>
              <a:buChar char="‒"/>
              <a:defRPr/>
            </a:pPr>
            <a:r>
              <a:rPr lang="en-US" dirty="0">
                <a:solidFill>
                  <a:srgbClr val="262626"/>
                </a:solidFill>
                <a:latin typeface="Arial"/>
                <a:cs typeface="Arial"/>
              </a:rPr>
              <a:t>If you already validated a CDL, the button will say “Update Your CDL #”</a:t>
            </a:r>
          </a:p>
          <a:p>
            <a:pPr fontAlgn="base">
              <a:spcAft>
                <a:spcPct val="0"/>
              </a:spcAft>
              <a:buClr>
                <a:srgbClr val="0070C0"/>
              </a:buClr>
              <a:buSzPct val="100000"/>
              <a:defRPr/>
            </a:pPr>
            <a:r>
              <a:rPr lang="en-US" dirty="0">
                <a:solidFill>
                  <a:srgbClr val="262626"/>
                </a:solidFill>
                <a:latin typeface="Arial"/>
                <a:cs typeface="Arial"/>
              </a:rPr>
              <a:t>Enter information; enter CDL number without any spaces or dashes</a:t>
            </a:r>
          </a:p>
          <a:p>
            <a:pPr fontAlgn="base">
              <a:spcAft>
                <a:spcPct val="0"/>
              </a:spcAft>
              <a:buClr>
                <a:srgbClr val="0070C0"/>
              </a:buClr>
              <a:buSzPct val="100000"/>
              <a:defRPr/>
            </a:pPr>
            <a:r>
              <a:rPr lang="en-US" dirty="0">
                <a:solidFill>
                  <a:srgbClr val="262626"/>
                </a:solidFill>
                <a:latin typeface="Arial"/>
                <a:cs typeface="Arial"/>
              </a:rPr>
              <a:t>Click </a:t>
            </a:r>
            <a:r>
              <a:rPr lang="en-US" b="1" dirty="0">
                <a:solidFill>
                  <a:srgbClr val="262626"/>
                </a:solidFill>
                <a:latin typeface="Arial"/>
                <a:cs typeface="Arial"/>
              </a:rPr>
              <a:t>Verify CDL</a:t>
            </a:r>
          </a:p>
        </p:txBody>
      </p:sp>
      <p:pic>
        <p:nvPicPr>
          <p:cNvPr id="5" name="Picture 4">
            <a:extLst>
              <a:ext uri="{FF2B5EF4-FFF2-40B4-BE49-F238E27FC236}">
                <a16:creationId xmlns:a16="http://schemas.microsoft.com/office/drawing/2014/main" id="{EA7EB946-075C-5CC1-1E6D-D475AB962691}"/>
              </a:ext>
            </a:extLst>
          </p:cNvPr>
          <p:cNvPicPr>
            <a:picLocks noChangeAspect="1"/>
          </p:cNvPicPr>
          <p:nvPr/>
        </p:nvPicPr>
        <p:blipFill>
          <a:blip r:embed="rId4"/>
          <a:stretch>
            <a:fillRect/>
          </a:stretch>
        </p:blipFill>
        <p:spPr>
          <a:xfrm>
            <a:off x="2852614" y="4409468"/>
            <a:ext cx="6315956" cy="1933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3A7EF4F-3DB7-35B7-23C4-CF2824BB24BF}"/>
              </a:ext>
            </a:extLst>
          </p:cNvPr>
          <p:cNvSpPr/>
          <p:nvPr/>
        </p:nvSpPr>
        <p:spPr bwMode="auto">
          <a:xfrm>
            <a:off x="6264537" y="4409468"/>
            <a:ext cx="1688186" cy="563987"/>
          </a:xfrm>
          <a:prstGeom prst="rect">
            <a:avLst/>
          </a:prstGeom>
          <a:noFill/>
          <a:ln w="889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solidFill>
                  <a:srgbClr val="FF0000"/>
                </a:solidFill>
              </a:ln>
              <a:solidFill>
                <a:srgbClr val="006699"/>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1831742863"/>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Common Issues – Add or Update C/TPA</a:t>
            </a:r>
          </a:p>
        </p:txBody>
      </p:sp>
      <p:sp>
        <p:nvSpPr>
          <p:cNvPr id="2" name="Slide Number Placeholder 1"/>
          <p:cNvSpPr>
            <a:spLocks noGrp="1"/>
          </p:cNvSpPr>
          <p:nvPr>
            <p:ph type="sldNum" sz="quarter" idx="4"/>
          </p:nvPr>
        </p:nvSpPr>
        <p:spPr/>
        <p:txBody>
          <a:bodyPr/>
          <a:lstStyle/>
          <a:p>
            <a:fld id="{A01475F6-15BF-E945-87A6-683076D41687}" type="slidenum">
              <a:rPr lang="en-US" smtClean="0"/>
              <a:pPr/>
              <a:t>46</a:t>
            </a:fld>
            <a:endParaRPr lang="en-US"/>
          </a:p>
        </p:txBody>
      </p:sp>
      <p:sp>
        <p:nvSpPr>
          <p:cNvPr id="3" name="Content Placeholder 1">
            <a:extLst>
              <a:ext uri="{FF2B5EF4-FFF2-40B4-BE49-F238E27FC236}">
                <a16:creationId xmlns:a16="http://schemas.microsoft.com/office/drawing/2014/main" id="{B8AE970F-E4E1-ADF1-A71E-76518162ACFA}"/>
              </a:ext>
            </a:extLst>
          </p:cNvPr>
          <p:cNvSpPr txBox="1">
            <a:spLocks/>
          </p:cNvSpPr>
          <p:nvPr/>
        </p:nvSpPr>
        <p:spPr>
          <a:xfrm>
            <a:off x="457200" y="1654557"/>
            <a:ext cx="9647927" cy="1206103"/>
          </a:xfrm>
          <a:prstGeom prst="rect">
            <a:avLst/>
          </a:prstGeom>
        </p:spPr>
        <p:txBody>
          <a:bodyPr lIns="91440" tIns="45720" rIns="91440" bIns="45720" anchor="t">
            <a:normAutofit/>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R="0" defTabSz="914400" fontAlgn="auto">
              <a:lnSpc>
                <a:spcPct val="90000"/>
              </a:lnSpc>
              <a:spcBef>
                <a:spcPts val="1000"/>
              </a:spcBef>
              <a:spcAft>
                <a:spcPts val="0"/>
              </a:spcAft>
              <a:buClr>
                <a:srgbClr val="0070C0"/>
              </a:buClr>
              <a:buSzPct val="100000"/>
              <a:tabLst/>
              <a:defRPr/>
            </a:pPr>
            <a:r>
              <a:rPr lang="en-US" dirty="0">
                <a:solidFill>
                  <a:srgbClr val="262626"/>
                </a:solidFill>
                <a:latin typeface="Arial"/>
                <a:cs typeface="Arial"/>
              </a:rPr>
              <a:t>Navigate to “My Dashboard &gt; Manage &gt; C/TPAs”</a:t>
            </a:r>
          </a:p>
          <a:p>
            <a:pPr marL="800100" lvl="1" indent="-342900" defTabSz="914400" fontAlgn="auto">
              <a:lnSpc>
                <a:spcPct val="90000"/>
              </a:lnSpc>
              <a:spcBef>
                <a:spcPts val="500"/>
              </a:spcBef>
              <a:spcAft>
                <a:spcPts val="0"/>
              </a:spcAft>
              <a:buClr>
                <a:schemeClr val="accent2"/>
              </a:buClr>
              <a:buSzPct val="100000"/>
              <a:buFont typeface="Arial" panose="020B0604020202020204" pitchFamily="34" charset="0"/>
              <a:buChar char="‒"/>
              <a:defRPr/>
            </a:pPr>
            <a:r>
              <a:rPr lang="en-US" sz="2200" dirty="0">
                <a:solidFill>
                  <a:srgbClr val="262626"/>
                </a:solidFill>
                <a:latin typeface="Arial"/>
                <a:cs typeface="Arial"/>
              </a:rPr>
              <a:t>Note: Employer role must be set to DACH Motor Carrier Admin in Portal</a:t>
            </a:r>
          </a:p>
          <a:p>
            <a:pPr marL="257175" marR="0" lvl="0" indent="-257175" algn="l" defTabSz="914400" rtl="0" eaLnBrk="1" fontAlgn="base" latinLnBrk="0" hangingPunct="1">
              <a:lnSpc>
                <a:spcPct val="100000"/>
              </a:lnSpc>
              <a:spcBef>
                <a:spcPts val="1200"/>
              </a:spcBef>
              <a:spcAft>
                <a:spcPct val="0"/>
              </a:spcAft>
              <a:buClrTx/>
              <a:buSzTx/>
              <a:buFont typeface="Wingdings" pitchFamily="2" charset="2"/>
              <a:buChar char="§"/>
              <a:tabLst/>
              <a:defRPr/>
            </a:pPr>
            <a:endParaRPr kumimoji="0" lang="en-US" sz="2400" b="1" i="0"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0C7E298-EC20-90DD-5281-1B7318E372F8}"/>
              </a:ext>
            </a:extLst>
          </p:cNvPr>
          <p:cNvPicPr>
            <a:picLocks noChangeAspect="1"/>
          </p:cNvPicPr>
          <p:nvPr/>
        </p:nvPicPr>
        <p:blipFill>
          <a:blip r:embed="rId4"/>
          <a:stretch>
            <a:fillRect/>
          </a:stretch>
        </p:blipFill>
        <p:spPr>
          <a:xfrm>
            <a:off x="711929" y="2860660"/>
            <a:ext cx="10439399" cy="1890664"/>
          </a:xfrm>
          <a:prstGeom prst="rect">
            <a:avLst/>
          </a:prstGeom>
          <a:ln>
            <a:solidFill>
              <a:srgbClr val="E7E7E9"/>
            </a:solidFill>
          </a:ln>
        </p:spPr>
      </p:pic>
      <p:sp>
        <p:nvSpPr>
          <p:cNvPr id="7" name="Right Arrow 5">
            <a:extLst>
              <a:ext uri="{FF2B5EF4-FFF2-40B4-BE49-F238E27FC236}">
                <a16:creationId xmlns:a16="http://schemas.microsoft.com/office/drawing/2014/main" id="{F04313B5-4979-84D4-2670-E3A04C4E403A}"/>
              </a:ext>
            </a:extLst>
          </p:cNvPr>
          <p:cNvSpPr/>
          <p:nvPr/>
        </p:nvSpPr>
        <p:spPr bwMode="auto">
          <a:xfrm rot="7989314">
            <a:off x="10174228" y="3402253"/>
            <a:ext cx="482091" cy="349175"/>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sp>
        <p:nvSpPr>
          <p:cNvPr id="8" name="Content Placeholder 1">
            <a:extLst>
              <a:ext uri="{FF2B5EF4-FFF2-40B4-BE49-F238E27FC236}">
                <a16:creationId xmlns:a16="http://schemas.microsoft.com/office/drawing/2014/main" id="{7FC38886-5FC6-BAA9-8A9A-A88E515C675C}"/>
              </a:ext>
            </a:extLst>
          </p:cNvPr>
          <p:cNvSpPr txBox="1">
            <a:spLocks/>
          </p:cNvSpPr>
          <p:nvPr/>
        </p:nvSpPr>
        <p:spPr>
          <a:xfrm>
            <a:off x="614073" y="4939232"/>
            <a:ext cx="9647927" cy="1206103"/>
          </a:xfrm>
          <a:prstGeom prst="rect">
            <a:avLst/>
          </a:prstGeom>
        </p:spPr>
        <p:txBody>
          <a:bodyPr>
            <a:normAutofit/>
          </a:bodyPr>
          <a:lstStyle>
            <a:lvl1pPr marL="257175" indent="-257175" algn="l" rtl="0" eaLnBrk="1" fontAlgn="base" hangingPunct="1">
              <a:spcBef>
                <a:spcPts val="1200"/>
              </a:spcBef>
              <a:spcAft>
                <a:spcPct val="0"/>
              </a:spcAft>
              <a:buFont typeface="Wingdings" pitchFamily="2" charset="2"/>
              <a:buChar char="§"/>
              <a:defRPr lang="en-US" sz="2400" baseline="0">
                <a:solidFill>
                  <a:schemeClr val="tx1">
                    <a:lumMod val="85000"/>
                    <a:lumOff val="15000"/>
                  </a:schemeClr>
                </a:solidFill>
                <a:latin typeface="+mn-lt"/>
                <a:ea typeface="+mn-ea"/>
                <a:cs typeface="+mn-cs"/>
              </a:defRPr>
            </a:lvl1pPr>
            <a:lvl2pPr marL="741363" indent="-300038" algn="l" rtl="0" eaLnBrk="1" fontAlgn="base" hangingPunct="1">
              <a:spcBef>
                <a:spcPts val="450"/>
              </a:spcBef>
              <a:spcAft>
                <a:spcPct val="0"/>
              </a:spcAft>
              <a:buFont typeface="Arial" panose="020B0604020202020204" pitchFamily="34" charset="0"/>
              <a:buChar char="─"/>
              <a:defRPr sz="2000" baseline="0">
                <a:solidFill>
                  <a:schemeClr val="tx1">
                    <a:lumMod val="85000"/>
                    <a:lumOff val="15000"/>
                  </a:schemeClr>
                </a:solidFill>
                <a:latin typeface="+mn-lt"/>
              </a:defRPr>
            </a:lvl2pPr>
            <a:lvl3pPr marL="1033463" indent="-179388" algn="l" defTabSz="1033463" rtl="0" eaLnBrk="1" fontAlgn="base" hangingPunct="1">
              <a:spcBef>
                <a:spcPct val="20000"/>
              </a:spcBef>
              <a:spcAft>
                <a:spcPct val="0"/>
              </a:spcAft>
              <a:buFont typeface="Arial" panose="020B0604020202020204" pitchFamily="34" charset="0"/>
              <a:buChar char="•"/>
              <a:defRPr sz="1800" baseline="0">
                <a:solidFill>
                  <a:schemeClr val="tx1">
                    <a:lumMod val="85000"/>
                    <a:lumOff val="15000"/>
                  </a:schemeClr>
                </a:solidFill>
                <a:latin typeface="+mn-lt"/>
              </a:defRPr>
            </a:lvl3pPr>
            <a:lvl4pPr marL="1377950" indent="-171450" algn="l" rtl="0" eaLnBrk="1" fontAlgn="base" hangingPunct="1">
              <a:spcBef>
                <a:spcPct val="20000"/>
              </a:spcBef>
              <a:spcAft>
                <a:spcPct val="0"/>
              </a:spcAft>
              <a:buFont typeface="Wingdings" pitchFamily="2" charset="2"/>
              <a:buChar char="§"/>
              <a:defRPr sz="1600">
                <a:solidFill>
                  <a:schemeClr val="tx1">
                    <a:lumMod val="85000"/>
                    <a:lumOff val="15000"/>
                  </a:schemeClr>
                </a:solidFill>
                <a:latin typeface="+mn-lt"/>
              </a:defRPr>
            </a:lvl4pPr>
            <a:lvl5pPr marL="1543050" indent="-171450" algn="l" rtl="0" eaLnBrk="1" fontAlgn="base" hangingPunct="1">
              <a:spcBef>
                <a:spcPct val="20000"/>
              </a:spcBef>
              <a:spcAft>
                <a:spcPct val="0"/>
              </a:spcAft>
              <a:buFont typeface="Wingdings" pitchFamily="2" charset="2"/>
              <a:buChar char="§"/>
              <a:defRPr sz="1800">
                <a:solidFill>
                  <a:schemeClr val="tx1">
                    <a:lumMod val="85000"/>
                    <a:lumOff val="15000"/>
                  </a:schemeClr>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R="0" defTabSz="914400" fontAlgn="auto">
              <a:lnSpc>
                <a:spcPct val="90000"/>
              </a:lnSpc>
              <a:spcBef>
                <a:spcPts val="1000"/>
              </a:spcBef>
              <a:spcAft>
                <a:spcPts val="0"/>
              </a:spcAft>
              <a:buClr>
                <a:srgbClr val="0070C0"/>
              </a:buClr>
              <a:buSzPct val="100000"/>
              <a:tabLst/>
              <a:defRPr/>
            </a:pPr>
            <a:r>
              <a:rPr lang="en-US" b="1" dirty="0">
                <a:solidFill>
                  <a:srgbClr val="262626"/>
                </a:solidFill>
                <a:latin typeface="Arial" panose="020B0604020202020204" pitchFamily="34" charset="0"/>
                <a:cs typeface="Arial" panose="020B0604020202020204" pitchFamily="34" charset="0"/>
              </a:rPr>
              <a:t>Can an employer designate more than one C/TPA?</a:t>
            </a:r>
          </a:p>
          <a:p>
            <a:pPr marL="800100" lvl="1" indent="-342900" defTabSz="914400" fontAlgn="auto">
              <a:lnSpc>
                <a:spcPct val="90000"/>
              </a:lnSpc>
              <a:spcBef>
                <a:spcPts val="500"/>
              </a:spcBef>
              <a:spcAft>
                <a:spcPts val="0"/>
              </a:spcAft>
              <a:buClr>
                <a:schemeClr val="accent2"/>
              </a:buClr>
              <a:buSzPct val="100000"/>
              <a:buFont typeface="Arial" panose="020B0604020202020204" pitchFamily="34" charset="0"/>
              <a:buChar char="‒"/>
              <a:defRPr/>
            </a:pPr>
            <a:r>
              <a:rPr lang="en-US" sz="2200" dirty="0">
                <a:solidFill>
                  <a:srgbClr val="262626"/>
                </a:solidFill>
                <a:latin typeface="Arial" panose="020B0604020202020204" pitchFamily="34" charset="0"/>
                <a:cs typeface="Arial" panose="020B0604020202020204" pitchFamily="34" charset="0"/>
              </a:rPr>
              <a:t>Yes.</a:t>
            </a:r>
          </a:p>
        </p:txBody>
      </p:sp>
    </p:spTree>
    <p:custDataLst>
      <p:tags r:id="rId1"/>
    </p:custDataLst>
    <p:extLst>
      <p:ext uri="{BB962C8B-B14F-4D97-AF65-F5344CB8AC3E}">
        <p14:creationId xmlns:p14="http://schemas.microsoft.com/office/powerpoint/2010/main" val="4262638680"/>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Common Issues – Login.gov</a:t>
            </a:r>
          </a:p>
        </p:txBody>
      </p:sp>
      <p:sp>
        <p:nvSpPr>
          <p:cNvPr id="2" name="Slide Number Placeholder 1"/>
          <p:cNvSpPr>
            <a:spLocks noGrp="1"/>
          </p:cNvSpPr>
          <p:nvPr>
            <p:ph type="sldNum" sz="quarter" idx="4"/>
          </p:nvPr>
        </p:nvSpPr>
        <p:spPr/>
        <p:txBody>
          <a:bodyPr/>
          <a:lstStyle/>
          <a:p>
            <a:fld id="{A01475F6-15BF-E945-87A6-683076D41687}" type="slidenum">
              <a:rPr lang="en-US" smtClean="0"/>
              <a:pPr/>
              <a:t>47</a:t>
            </a:fld>
            <a:endParaRPr lang="en-US"/>
          </a:p>
        </p:txBody>
      </p:sp>
      <p:sp>
        <p:nvSpPr>
          <p:cNvPr id="3" name="Content Placeholder 2">
            <a:extLst>
              <a:ext uri="{FF2B5EF4-FFF2-40B4-BE49-F238E27FC236}">
                <a16:creationId xmlns:a16="http://schemas.microsoft.com/office/drawing/2014/main" id="{E24A9366-4B9D-81C6-D52C-C9A9FD84E478}"/>
              </a:ext>
            </a:extLst>
          </p:cNvPr>
          <p:cNvSpPr>
            <a:spLocks noGrp="1"/>
          </p:cNvSpPr>
          <p:nvPr>
            <p:ph idx="1"/>
          </p:nvPr>
        </p:nvSpPr>
        <p:spPr>
          <a:xfrm>
            <a:off x="446171" y="1628020"/>
            <a:ext cx="4833257" cy="3590778"/>
          </a:xfrm>
        </p:spPr>
        <p:txBody>
          <a:bodyPr vert="horz" lIns="91440" tIns="45720" rIns="91440" bIns="45720" rtlCol="0" anchor="t">
            <a:normAutofit/>
          </a:bodyPr>
          <a:lstStyle/>
          <a:p>
            <a:pPr>
              <a:buClr>
                <a:srgbClr val="0070C0"/>
              </a:buClr>
              <a:buSzPct val="100000"/>
            </a:pPr>
            <a:r>
              <a:rPr lang="en-US" sz="2400" dirty="0">
                <a:latin typeface="Arial"/>
                <a:cs typeface="Arial"/>
              </a:rPr>
              <a:t>Change email address </a:t>
            </a:r>
            <a:endParaRPr lang="en-US" sz="2400" dirty="0"/>
          </a:p>
          <a:p>
            <a:pPr lvl="1">
              <a:buClr>
                <a:srgbClr val="0070C0"/>
              </a:buClr>
              <a:buSzPct val="100000"/>
              <a:buFontTx/>
              <a:buChar char="‒"/>
            </a:pPr>
            <a:r>
              <a:rPr lang="en-US" dirty="0">
                <a:solidFill>
                  <a:srgbClr val="262626"/>
                </a:solidFill>
              </a:rPr>
              <a:t>Log in to </a:t>
            </a:r>
            <a:r>
              <a:rPr lang="en-US" u="sng" dirty="0">
                <a:hlinkClick r:id="rId4"/>
              </a:rPr>
              <a:t>https://secure.login.gov/</a:t>
            </a:r>
            <a:r>
              <a:rPr lang="en-US" dirty="0"/>
              <a:t>.</a:t>
            </a:r>
          </a:p>
          <a:p>
            <a:pPr lvl="1">
              <a:buClr>
                <a:srgbClr val="0070C0"/>
              </a:buClr>
              <a:buSzPct val="100000"/>
              <a:buFontTx/>
              <a:buChar char="‒"/>
            </a:pPr>
            <a:r>
              <a:rPr lang="en-US" dirty="0">
                <a:solidFill>
                  <a:srgbClr val="262626"/>
                </a:solidFill>
                <a:latin typeface="Arial"/>
                <a:cs typeface="Arial"/>
              </a:rPr>
              <a:t>Click </a:t>
            </a:r>
            <a:r>
              <a:rPr lang="en-US" b="1" dirty="0">
                <a:solidFill>
                  <a:srgbClr val="262626"/>
                </a:solidFill>
                <a:latin typeface="Arial"/>
                <a:cs typeface="Arial"/>
              </a:rPr>
              <a:t>+ Add new email</a:t>
            </a:r>
            <a:r>
              <a:rPr lang="en-US" dirty="0">
                <a:solidFill>
                  <a:srgbClr val="262626"/>
                </a:solidFill>
                <a:latin typeface="Arial"/>
                <a:cs typeface="Arial"/>
              </a:rPr>
              <a:t> and follow instructions.</a:t>
            </a:r>
          </a:p>
          <a:p>
            <a:pPr>
              <a:buClr>
                <a:srgbClr val="0070C0"/>
              </a:buClr>
              <a:buSzPct val="100000"/>
            </a:pPr>
            <a:r>
              <a:rPr lang="en-US" sz="2400" dirty="0">
                <a:latin typeface="Arial"/>
                <a:cs typeface="Arial"/>
              </a:rPr>
              <a:t>Change authentication method</a:t>
            </a:r>
          </a:p>
          <a:p>
            <a:pPr lvl="1">
              <a:buClr>
                <a:schemeClr val="accent2"/>
              </a:buClr>
              <a:buSzPct val="100000"/>
              <a:buFontTx/>
              <a:buChar char="‒"/>
            </a:pPr>
            <a:r>
              <a:rPr lang="en-US" dirty="0">
                <a:solidFill>
                  <a:srgbClr val="262626"/>
                </a:solidFill>
              </a:rPr>
              <a:t>Log in to </a:t>
            </a:r>
            <a:r>
              <a:rPr lang="en-US" u="sng" dirty="0">
                <a:hlinkClick r:id="rId4"/>
              </a:rPr>
              <a:t>https://secure.login.gov/</a:t>
            </a:r>
            <a:r>
              <a:rPr lang="en-US" dirty="0"/>
              <a:t>.</a:t>
            </a:r>
          </a:p>
          <a:p>
            <a:pPr lvl="1">
              <a:buClr>
                <a:schemeClr val="accent2"/>
              </a:buClr>
              <a:buSzPct val="100000"/>
              <a:buFontTx/>
              <a:buChar char="‒"/>
            </a:pPr>
            <a:r>
              <a:rPr lang="en-US" dirty="0">
                <a:solidFill>
                  <a:srgbClr val="262626"/>
                </a:solidFill>
                <a:latin typeface="Arial"/>
                <a:cs typeface="Arial"/>
              </a:rPr>
              <a:t>In the side navigation, locate “Your authentication methods” and click the option you need. </a:t>
            </a:r>
            <a:endParaRPr lang="en-US" dirty="0">
              <a:solidFill>
                <a:srgbClr val="262626"/>
              </a:solidFill>
            </a:endParaRPr>
          </a:p>
        </p:txBody>
      </p:sp>
      <p:pic>
        <p:nvPicPr>
          <p:cNvPr id="5" name="Picture 4">
            <a:extLst>
              <a:ext uri="{FF2B5EF4-FFF2-40B4-BE49-F238E27FC236}">
                <a16:creationId xmlns:a16="http://schemas.microsoft.com/office/drawing/2014/main" id="{DB0751FB-4E17-B94E-F018-7BEA9BBF3F81}"/>
              </a:ext>
            </a:extLst>
          </p:cNvPr>
          <p:cNvPicPr>
            <a:picLocks noChangeAspect="1"/>
          </p:cNvPicPr>
          <p:nvPr/>
        </p:nvPicPr>
        <p:blipFill>
          <a:blip r:embed="rId5"/>
          <a:stretch>
            <a:fillRect/>
          </a:stretch>
        </p:blipFill>
        <p:spPr>
          <a:xfrm>
            <a:off x="6096000" y="1469922"/>
            <a:ext cx="4934010" cy="5227174"/>
          </a:xfrm>
          <a:prstGeom prst="rect">
            <a:avLst/>
          </a:prstGeom>
        </p:spPr>
      </p:pic>
      <p:sp>
        <p:nvSpPr>
          <p:cNvPr id="7" name="Rectangle 6">
            <a:extLst>
              <a:ext uri="{FF2B5EF4-FFF2-40B4-BE49-F238E27FC236}">
                <a16:creationId xmlns:a16="http://schemas.microsoft.com/office/drawing/2014/main" id="{7A2DD924-5B12-D9A1-641A-295F2540C7D7}"/>
              </a:ext>
            </a:extLst>
          </p:cNvPr>
          <p:cNvSpPr/>
          <p:nvPr/>
        </p:nvSpPr>
        <p:spPr bwMode="auto">
          <a:xfrm>
            <a:off x="6246472" y="3264415"/>
            <a:ext cx="1510378" cy="1954383"/>
          </a:xfrm>
          <a:prstGeom prst="rect">
            <a:avLst/>
          </a:prstGeom>
          <a:noFill/>
          <a:ln w="889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solidFill>
                  <a:srgbClr val="FF0000"/>
                </a:solidFill>
              </a:ln>
              <a:solidFill>
                <a:srgbClr val="006699"/>
              </a:solidFill>
              <a:effectLst/>
              <a:uLnTx/>
              <a:uFillTx/>
              <a:latin typeface="Arial" charset="0"/>
              <a:ea typeface="+mn-ea"/>
              <a:cs typeface="+mn-cs"/>
            </a:endParaRPr>
          </a:p>
        </p:txBody>
      </p:sp>
      <p:sp>
        <p:nvSpPr>
          <p:cNvPr id="8" name="Right Arrow 5">
            <a:extLst>
              <a:ext uri="{FF2B5EF4-FFF2-40B4-BE49-F238E27FC236}">
                <a16:creationId xmlns:a16="http://schemas.microsoft.com/office/drawing/2014/main" id="{E1FCA98B-E5C1-1535-D95A-3A2867B66C13}"/>
              </a:ext>
            </a:extLst>
          </p:cNvPr>
          <p:cNvSpPr/>
          <p:nvPr/>
        </p:nvSpPr>
        <p:spPr bwMode="auto">
          <a:xfrm rot="7989314">
            <a:off x="8922200" y="3135845"/>
            <a:ext cx="482091" cy="349175"/>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6699"/>
              </a:solidFill>
              <a:effectLst/>
              <a:uLnTx/>
              <a:uFillTx/>
              <a:latin typeface="Arial" charset="0"/>
              <a:ea typeface="+mn-ea"/>
              <a:cs typeface="+mn-cs"/>
            </a:endParaRPr>
          </a:p>
        </p:txBody>
      </p:sp>
      <p:sp>
        <p:nvSpPr>
          <p:cNvPr id="9" name="Rectangle 8">
            <a:extLst>
              <a:ext uri="{FF2B5EF4-FFF2-40B4-BE49-F238E27FC236}">
                <a16:creationId xmlns:a16="http://schemas.microsoft.com/office/drawing/2014/main" id="{8E87859A-CB57-F03C-9002-126EA3D68140}"/>
              </a:ext>
            </a:extLst>
          </p:cNvPr>
          <p:cNvSpPr/>
          <p:nvPr/>
        </p:nvSpPr>
        <p:spPr>
          <a:xfrm>
            <a:off x="8066210" y="3209925"/>
            <a:ext cx="912986" cy="2190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29498621"/>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Common Issues – Drivers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48</a:t>
            </a:fld>
            <a:endParaRPr lang="en-US"/>
          </a:p>
        </p:txBody>
      </p:sp>
      <p:graphicFrame>
        <p:nvGraphicFramePr>
          <p:cNvPr id="3" name="Table 2">
            <a:extLst>
              <a:ext uri="{FF2B5EF4-FFF2-40B4-BE49-F238E27FC236}">
                <a16:creationId xmlns:a16="http://schemas.microsoft.com/office/drawing/2014/main" id="{7FBA60A1-6371-64C3-B220-78BE5D956838}"/>
              </a:ext>
            </a:extLst>
          </p:cNvPr>
          <p:cNvGraphicFramePr>
            <a:graphicFrameLocks noGrp="1"/>
          </p:cNvGraphicFramePr>
          <p:nvPr>
            <p:extLst>
              <p:ext uri="{D42A27DB-BD31-4B8C-83A1-F6EECF244321}">
                <p14:modId xmlns:p14="http://schemas.microsoft.com/office/powerpoint/2010/main" val="1511307881"/>
              </p:ext>
            </p:extLst>
          </p:nvPr>
        </p:nvGraphicFramePr>
        <p:xfrm>
          <a:off x="457200" y="1647788"/>
          <a:ext cx="10972799" cy="3226605"/>
        </p:xfrm>
        <a:graphic>
          <a:graphicData uri="http://schemas.openxmlformats.org/drawingml/2006/table">
            <a:tbl>
              <a:tblPr firstRow="1" bandRow="1">
                <a:tableStyleId>{21E4AEA4-8DFA-4A89-87EB-49C32662AFE0}</a:tableStyleId>
              </a:tblPr>
              <a:tblGrid>
                <a:gridCol w="4635182">
                  <a:extLst>
                    <a:ext uri="{9D8B030D-6E8A-4147-A177-3AD203B41FA5}">
                      <a16:colId xmlns:a16="http://schemas.microsoft.com/office/drawing/2014/main" val="2924358218"/>
                    </a:ext>
                  </a:extLst>
                </a:gridCol>
                <a:gridCol w="6337617">
                  <a:extLst>
                    <a:ext uri="{9D8B030D-6E8A-4147-A177-3AD203B41FA5}">
                      <a16:colId xmlns:a16="http://schemas.microsoft.com/office/drawing/2014/main" val="2723884393"/>
                    </a:ext>
                  </a:extLst>
                </a:gridCol>
              </a:tblGrid>
              <a:tr h="544365">
                <a:tc>
                  <a:txBody>
                    <a:bodyPr/>
                    <a:lstStyle/>
                    <a:p>
                      <a:pPr algn="l"/>
                      <a:r>
                        <a:rPr lang="en-US" sz="1600">
                          <a:latin typeface="Arial" panose="020B0604020202020204" pitchFamily="34" charset="0"/>
                          <a:cs typeface="Arial" panose="020B0604020202020204" pitchFamily="34" charset="0"/>
                        </a:rPr>
                        <a:t>Issue</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tc>
                  <a:txBody>
                    <a:bodyPr/>
                    <a:lstStyle/>
                    <a:p>
                      <a:pPr algn="l"/>
                      <a:r>
                        <a:rPr lang="en-US" sz="1600">
                          <a:latin typeface="Arial" panose="020B0604020202020204" pitchFamily="34" charset="0"/>
                          <a:cs typeface="Arial" panose="020B0604020202020204" pitchFamily="34" charset="0"/>
                        </a:rPr>
                        <a:t>Possible Resolution</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1647"/>
                    </a:solidFill>
                  </a:tcPr>
                </a:tc>
                <a:extLst>
                  <a:ext uri="{0D108BD9-81ED-4DB2-BD59-A6C34878D82A}">
                    <a16:rowId xmlns:a16="http://schemas.microsoft.com/office/drawing/2014/main" val="1757471790"/>
                  </a:ext>
                </a:extLst>
              </a:tr>
              <a:tr h="819149">
                <a:tc>
                  <a:txBody>
                    <a:bodyPr/>
                    <a:lstStyle/>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kern="1200">
                          <a:solidFill>
                            <a:srgbClr val="262626"/>
                          </a:solidFill>
                          <a:latin typeface="Arial" panose="020B0604020202020204" pitchFamily="34" charset="0"/>
                          <a:ea typeface="+mn-ea"/>
                          <a:cs typeface="Arial" panose="020B0604020202020204" pitchFamily="34" charset="0"/>
                        </a:rPr>
                        <a:t>Driver cannot view query or violation information</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tc>
                  <a:txBody>
                    <a:bodyPr/>
                    <a:lstStyle/>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400" kern="1200">
                          <a:solidFill>
                            <a:srgbClr val="262626"/>
                          </a:solidFill>
                          <a:latin typeface="Arial"/>
                          <a:ea typeface="+mn-ea"/>
                          <a:cs typeface="Arial"/>
                        </a:rPr>
                        <a:t>Violation not yet reported – verify with MRO or Employer</a:t>
                      </a:r>
                    </a:p>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400" kern="1200">
                          <a:solidFill>
                            <a:srgbClr val="262626"/>
                          </a:solidFill>
                          <a:latin typeface="Arial"/>
                          <a:ea typeface="+mn-ea"/>
                          <a:cs typeface="Arial"/>
                        </a:rPr>
                        <a:t>Violation had incorrect CDL information – verify with MRO or Employer</a:t>
                      </a:r>
                    </a:p>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400" kern="1200">
                          <a:solidFill>
                            <a:srgbClr val="262626"/>
                          </a:solidFill>
                          <a:latin typeface="Arial"/>
                          <a:ea typeface="+mn-ea"/>
                          <a:cs typeface="Arial"/>
                        </a:rPr>
                        <a:t>Driver does not have a validated CDL in their Clearinghouse account – follow instructions to “Add a CDL #”</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extLst>
                  <a:ext uri="{0D108BD9-81ED-4DB2-BD59-A6C34878D82A}">
                    <a16:rowId xmlns:a16="http://schemas.microsoft.com/office/drawing/2014/main" val="3007758613"/>
                  </a:ext>
                </a:extLst>
              </a:tr>
              <a:tr h="819149">
                <a:tc>
                  <a:txBody>
                    <a:bodyPr/>
                    <a:lstStyle/>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kern="1200">
                          <a:solidFill>
                            <a:srgbClr val="262626"/>
                          </a:solidFill>
                          <a:latin typeface="Arial" panose="020B0604020202020204" pitchFamily="34" charset="0"/>
                          <a:ea typeface="+mn-ea"/>
                          <a:cs typeface="Arial" panose="020B0604020202020204" pitchFamily="34" charset="0"/>
                        </a:rPr>
                        <a:t>Driver cannot designate a SAP</a:t>
                      </a: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tc>
                  <a:txBody>
                    <a:bodyPr/>
                    <a:lstStyle/>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400" kern="1200" dirty="0">
                          <a:solidFill>
                            <a:srgbClr val="262626"/>
                          </a:solidFill>
                          <a:latin typeface="Arial"/>
                          <a:ea typeface="+mn-ea"/>
                          <a:cs typeface="Arial"/>
                        </a:rPr>
                        <a:t>Violation not yet reported – verify with MRO or Employer</a:t>
                      </a:r>
                    </a:p>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400" kern="1200" dirty="0">
                          <a:solidFill>
                            <a:srgbClr val="262626"/>
                          </a:solidFill>
                          <a:latin typeface="Arial"/>
                          <a:ea typeface="+mn-ea"/>
                          <a:cs typeface="Arial"/>
                        </a:rPr>
                        <a:t>SAP is not registered in Clearinghouse – contact SAP</a:t>
                      </a:r>
                    </a:p>
                    <a:p>
                      <a:pPr marL="182880" marR="0" lvl="0" indent="-18288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400" kern="1200" dirty="0">
                          <a:solidFill>
                            <a:srgbClr val="262626"/>
                          </a:solidFill>
                          <a:latin typeface="Arial"/>
                          <a:ea typeface="+mn-ea"/>
                          <a:cs typeface="Arial"/>
                        </a:rPr>
                        <a:t>Driver is entering incorrect name – verify you are entering the name is it was entered by the SAP during their Clearinghouse registration</a:t>
                      </a:r>
                      <a:endParaRPr lang="en-US" sz="1400" dirty="0">
                        <a:solidFill>
                          <a:srgbClr val="262626"/>
                        </a:solidFill>
                        <a:latin typeface="Arial"/>
                        <a:cs typeface="Arial"/>
                      </a:endParaRPr>
                    </a:p>
                  </a:txBody>
                  <a:tcPr marL="182880" marR="274320" marT="91440" marB="9144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3CBD4">
                        <a:alpha val="41000"/>
                      </a:srgbClr>
                    </a:solidFill>
                  </a:tcPr>
                </a:tc>
                <a:extLst>
                  <a:ext uri="{0D108BD9-81ED-4DB2-BD59-A6C34878D82A}">
                    <a16:rowId xmlns:a16="http://schemas.microsoft.com/office/drawing/2014/main" val="2567970689"/>
                  </a:ext>
                </a:extLst>
              </a:tr>
            </a:tbl>
          </a:graphicData>
        </a:graphic>
      </p:graphicFrame>
    </p:spTree>
    <p:custDataLst>
      <p:tags r:id="rId1"/>
    </p:custDataLst>
    <p:extLst>
      <p:ext uri="{BB962C8B-B14F-4D97-AF65-F5344CB8AC3E}">
        <p14:creationId xmlns:p14="http://schemas.microsoft.com/office/powerpoint/2010/main" val="2786799592"/>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Driver Registration</a:t>
            </a:r>
          </a:p>
        </p:txBody>
      </p:sp>
      <p:sp>
        <p:nvSpPr>
          <p:cNvPr id="2" name="Slide Number Placeholder 1"/>
          <p:cNvSpPr>
            <a:spLocks noGrp="1"/>
          </p:cNvSpPr>
          <p:nvPr>
            <p:ph type="sldNum" sz="quarter" idx="4"/>
          </p:nvPr>
        </p:nvSpPr>
        <p:spPr/>
        <p:txBody>
          <a:bodyPr/>
          <a:lstStyle/>
          <a:p>
            <a:fld id="{A01475F6-15BF-E945-87A6-683076D41687}" type="slidenum">
              <a:rPr lang="en-US" smtClean="0"/>
              <a:pPr/>
              <a:t>49</a:t>
            </a:fld>
            <a:endParaRPr lang="en-US"/>
          </a:p>
        </p:txBody>
      </p:sp>
      <p:sp>
        <p:nvSpPr>
          <p:cNvPr id="3" name="Content Placeholder 2">
            <a:extLst>
              <a:ext uri="{FF2B5EF4-FFF2-40B4-BE49-F238E27FC236}">
                <a16:creationId xmlns:a16="http://schemas.microsoft.com/office/drawing/2014/main" id="{5C5956B6-C569-163C-8552-DD7270E452EF}"/>
              </a:ext>
            </a:extLst>
          </p:cNvPr>
          <p:cNvSpPr>
            <a:spLocks noGrp="1"/>
          </p:cNvSpPr>
          <p:nvPr>
            <p:ph idx="1"/>
          </p:nvPr>
        </p:nvSpPr>
        <p:spPr>
          <a:xfrm>
            <a:off x="457201" y="1568386"/>
            <a:ext cx="11254508" cy="4938088"/>
          </a:xfrm>
        </p:spPr>
        <p:txBody>
          <a:bodyPr vert="horz" lIns="91440" tIns="45720" rIns="91440" bIns="45720" rtlCol="0" anchor="t">
            <a:noAutofit/>
          </a:bodyPr>
          <a:lstStyle/>
          <a:p>
            <a:pPr lvl="0">
              <a:buClr>
                <a:srgbClr val="0070C0"/>
              </a:buClr>
              <a:buSzPct val="100000"/>
            </a:pPr>
            <a:r>
              <a:rPr lang="en-US" sz="2400" b="1" dirty="0"/>
              <a:t>Will every driver need to register in the Clearinghouse?</a:t>
            </a:r>
          </a:p>
          <a:p>
            <a:pPr lvl="1">
              <a:buClr>
                <a:srgbClr val="0070C0"/>
              </a:buClr>
              <a:buSzPct val="100000"/>
              <a:buFont typeface="Arial" panose="020B0604020202020204" pitchFamily="34" charset="0"/>
              <a:buChar char="‒"/>
            </a:pPr>
            <a:r>
              <a:rPr lang="en-US" dirty="0">
                <a:solidFill>
                  <a:srgbClr val="262626"/>
                </a:solidFill>
              </a:rPr>
              <a:t>No. A driver will only need to register if they need to provide consent to the employer in the Clearinghouse for pre-employment/full queries. </a:t>
            </a:r>
          </a:p>
          <a:p>
            <a:pPr lvl="1">
              <a:buClr>
                <a:srgbClr val="0070C0"/>
              </a:buClr>
              <a:buSzPct val="100000"/>
              <a:buFont typeface="Arial" panose="020B0604020202020204" pitchFamily="34" charset="0"/>
              <a:buChar char="‒"/>
            </a:pPr>
            <a:r>
              <a:rPr lang="en-US" dirty="0">
                <a:solidFill>
                  <a:srgbClr val="262626"/>
                </a:solidFill>
              </a:rPr>
              <a:t>If a driver is currently with an employer, never incurs a drug or alcohol violation, and never seeks other employment, then the driver does not need to register in the Clearinghouse.</a:t>
            </a:r>
          </a:p>
          <a:p>
            <a:pPr lvl="0">
              <a:buClr>
                <a:srgbClr val="0070C0"/>
              </a:buClr>
              <a:buSzPct val="100000"/>
            </a:pPr>
            <a:r>
              <a:rPr lang="en-US" sz="2400" b="1" dirty="0"/>
              <a:t>Can an employer register their drivers in the Clearinghouse?</a:t>
            </a:r>
          </a:p>
          <a:p>
            <a:pPr lvl="1">
              <a:buClr>
                <a:schemeClr val="accent2"/>
              </a:buClr>
              <a:buSzPct val="100000"/>
              <a:buFont typeface="Arial" panose="020B0604020202020204" pitchFamily="34" charset="0"/>
              <a:buChar char="‒"/>
            </a:pPr>
            <a:r>
              <a:rPr lang="en-US" dirty="0">
                <a:solidFill>
                  <a:srgbClr val="262626"/>
                </a:solidFill>
                <a:latin typeface="Arial"/>
                <a:cs typeface="Arial"/>
              </a:rPr>
              <a:t>No. Individual drivers will need to register themselves. Registration and login will require users to complete the verification process.</a:t>
            </a:r>
          </a:p>
        </p:txBody>
      </p:sp>
    </p:spTree>
    <p:custDataLst>
      <p:tags r:id="rId1"/>
    </p:custDataLst>
    <p:extLst>
      <p:ext uri="{BB962C8B-B14F-4D97-AF65-F5344CB8AC3E}">
        <p14:creationId xmlns:p14="http://schemas.microsoft.com/office/powerpoint/2010/main" val="251958127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The Clearinghouse First Final Rule</a:t>
            </a:r>
          </a:p>
        </p:txBody>
      </p:sp>
      <p:sp>
        <p:nvSpPr>
          <p:cNvPr id="2" name="Slide Number Placeholder 1"/>
          <p:cNvSpPr>
            <a:spLocks noGrp="1"/>
          </p:cNvSpPr>
          <p:nvPr>
            <p:ph type="sldNum" sz="quarter" idx="4"/>
          </p:nvPr>
        </p:nvSpPr>
        <p:spPr/>
        <p:txBody>
          <a:bodyPr/>
          <a:lstStyle/>
          <a:p>
            <a:fld id="{A01475F6-15BF-E945-87A6-683076D41687}" type="slidenum">
              <a:rPr lang="en-US" smtClean="0"/>
              <a:pPr/>
              <a:t>5</a:t>
            </a:fld>
            <a:endParaRPr lang="en-US"/>
          </a:p>
        </p:txBody>
      </p:sp>
      <p:sp>
        <p:nvSpPr>
          <p:cNvPr id="3" name="Content Placeholder 2">
            <a:extLst>
              <a:ext uri="{FF2B5EF4-FFF2-40B4-BE49-F238E27FC236}">
                <a16:creationId xmlns:a16="http://schemas.microsoft.com/office/drawing/2014/main" id="{B0221EF5-21A8-5B30-FF85-9EA04C3B897C}"/>
              </a:ext>
            </a:extLst>
          </p:cNvPr>
          <p:cNvSpPr>
            <a:spLocks noGrp="1"/>
          </p:cNvSpPr>
          <p:nvPr>
            <p:ph idx="1"/>
          </p:nvPr>
        </p:nvSpPr>
        <p:spPr>
          <a:xfrm>
            <a:off x="429684" y="1706382"/>
            <a:ext cx="11277600" cy="4938088"/>
          </a:xfrm>
        </p:spPr>
        <p:txBody>
          <a:bodyPr>
            <a:normAutofit/>
          </a:bodyPr>
          <a:lstStyle/>
          <a:p>
            <a:pPr>
              <a:buClr>
                <a:srgbClr val="0070C0"/>
              </a:buClr>
              <a:buSzPct val="100000"/>
            </a:pPr>
            <a:r>
              <a:rPr lang="en-US" sz="2400" dirty="0"/>
              <a:t>Mandated by Congress (MAP-21, Section 32402)</a:t>
            </a:r>
          </a:p>
          <a:p>
            <a:pPr>
              <a:buClr>
                <a:srgbClr val="0070C0"/>
              </a:buClr>
              <a:buSzPct val="100000"/>
            </a:pPr>
            <a:r>
              <a:rPr lang="en-US" sz="2400" dirty="0"/>
              <a:t>Published December 5, 2016</a:t>
            </a:r>
          </a:p>
          <a:p>
            <a:pPr>
              <a:buClr>
                <a:srgbClr val="0070C0"/>
              </a:buClr>
              <a:buSzPct val="100000"/>
            </a:pPr>
            <a:r>
              <a:rPr lang="en-US" sz="2400" dirty="0"/>
              <a:t>Established requirements for the Clearinghouse</a:t>
            </a:r>
          </a:p>
          <a:p>
            <a:pPr>
              <a:buClr>
                <a:srgbClr val="0070C0"/>
              </a:buClr>
              <a:buSzPct val="100000"/>
            </a:pPr>
            <a:r>
              <a:rPr lang="en-US" sz="2400" dirty="0"/>
              <a:t>Implemented on January 6, 2020</a:t>
            </a:r>
          </a:p>
        </p:txBody>
      </p:sp>
      <p:sp>
        <p:nvSpPr>
          <p:cNvPr id="5" name="Text Placeholder 17">
            <a:extLst>
              <a:ext uri="{FF2B5EF4-FFF2-40B4-BE49-F238E27FC236}">
                <a16:creationId xmlns:a16="http://schemas.microsoft.com/office/drawing/2014/main" id="{841A9EC2-3F92-F971-CF43-E68AB14672C8}"/>
              </a:ext>
            </a:extLst>
          </p:cNvPr>
          <p:cNvSpPr txBox="1">
            <a:spLocks/>
          </p:cNvSpPr>
          <p:nvPr/>
        </p:nvSpPr>
        <p:spPr>
          <a:xfrm>
            <a:off x="429684" y="4834121"/>
            <a:ext cx="11290536" cy="1253714"/>
          </a:xfrm>
          <a:prstGeom prst="rect">
            <a:avLst/>
          </a:prstGeom>
          <a:solidFill>
            <a:srgbClr val="F2F2F2"/>
          </a:solidFill>
        </p:spPr>
        <p:txBody>
          <a:bodyPr lIns="1005840" tIns="246888" rIns="91440" bIns="45720" anchor="t"/>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r>
              <a:rPr lang="en-US" sz="2400" dirty="0">
                <a:solidFill>
                  <a:srgbClr val="262626"/>
                </a:solidFill>
                <a:latin typeface="Arial"/>
                <a:cs typeface="Arial"/>
              </a:rPr>
              <a:t>Learn more and access the Clearinghouse first final rule at: </a:t>
            </a:r>
            <a:endParaRPr lang="en-US" sz="2400" dirty="0">
              <a:solidFill>
                <a:srgbClr val="262626"/>
              </a:solidFill>
              <a:latin typeface="Arial" panose="020B0604020202020204" pitchFamily="34" charset="0"/>
              <a:cs typeface="Arial" panose="020B0604020202020204" pitchFamily="34" charset="0"/>
            </a:endParaRPr>
          </a:p>
          <a:p>
            <a:r>
              <a:rPr lang="en-US" sz="1800" dirty="0">
                <a:solidFill>
                  <a:schemeClr val="accent2"/>
                </a:solidFill>
                <a:latin typeface="Arial" panose="020B0604020202020204" pitchFamily="34" charset="0"/>
                <a:cs typeface="Arial" panose="020B0604020202020204" pitchFamily="34" charset="0"/>
                <a:hlinkClick r:id="rId4"/>
              </a:rPr>
              <a:t>www.fmcsa.dot.gov/regulations/commercial-drivers-license-drug-and-alcohol-clearinghouse</a:t>
            </a:r>
            <a:r>
              <a:rPr lang="en-US" sz="1800" dirty="0">
                <a:solidFill>
                  <a:schemeClr val="accent2"/>
                </a:solidFill>
              </a:rPr>
              <a:t> </a:t>
            </a:r>
          </a:p>
        </p:txBody>
      </p:sp>
      <p:pic>
        <p:nvPicPr>
          <p:cNvPr id="7" name="Picture 6">
            <a:extLst>
              <a:ext uri="{FF2B5EF4-FFF2-40B4-BE49-F238E27FC236}">
                <a16:creationId xmlns:a16="http://schemas.microsoft.com/office/drawing/2014/main" id="{370B7EBA-250E-96BB-8E9B-E876C2550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2303" y="1438099"/>
            <a:ext cx="3605213" cy="3616731"/>
          </a:xfrm>
          <a:prstGeom prst="rect">
            <a:avLst/>
          </a:prstGeom>
        </p:spPr>
      </p:pic>
    </p:spTree>
    <p:custDataLst>
      <p:tags r:id="rId1"/>
    </p:custDataLst>
    <p:extLst>
      <p:ext uri="{BB962C8B-B14F-4D97-AF65-F5344CB8AC3E}">
        <p14:creationId xmlns:p14="http://schemas.microsoft.com/office/powerpoint/2010/main" val="175811490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Violations </a:t>
            </a:r>
          </a:p>
        </p:txBody>
      </p:sp>
      <p:sp>
        <p:nvSpPr>
          <p:cNvPr id="2" name="Slide Number Placeholder 1"/>
          <p:cNvSpPr>
            <a:spLocks noGrp="1"/>
          </p:cNvSpPr>
          <p:nvPr>
            <p:ph type="sldNum" sz="quarter" idx="4"/>
          </p:nvPr>
        </p:nvSpPr>
        <p:spPr/>
        <p:txBody>
          <a:bodyPr/>
          <a:lstStyle/>
          <a:p>
            <a:fld id="{A01475F6-15BF-E945-87A6-683076D41687}" type="slidenum">
              <a:rPr lang="en-US" smtClean="0"/>
              <a:pPr/>
              <a:t>50</a:t>
            </a:fld>
            <a:endParaRPr lang="en-US"/>
          </a:p>
        </p:txBody>
      </p:sp>
      <p:sp>
        <p:nvSpPr>
          <p:cNvPr id="7" name="Content Placeholder 2">
            <a:extLst>
              <a:ext uri="{FF2B5EF4-FFF2-40B4-BE49-F238E27FC236}">
                <a16:creationId xmlns:a16="http://schemas.microsoft.com/office/drawing/2014/main" id="{29E88476-2ACB-9B1F-2BB0-7EDFF3754F02}"/>
              </a:ext>
            </a:extLst>
          </p:cNvPr>
          <p:cNvSpPr>
            <a:spLocks noGrp="1"/>
          </p:cNvSpPr>
          <p:nvPr>
            <p:ph idx="1"/>
          </p:nvPr>
        </p:nvSpPr>
        <p:spPr>
          <a:xfrm>
            <a:off x="457200" y="1523819"/>
            <a:ext cx="11277600" cy="4938088"/>
          </a:xfrm>
        </p:spPr>
        <p:txBody>
          <a:bodyPr vert="horz" lIns="91440" tIns="45720" rIns="91440" bIns="45720" rtlCol="0" anchor="t">
            <a:normAutofit/>
          </a:bodyPr>
          <a:lstStyle/>
          <a:p>
            <a:pPr lvl="0">
              <a:buClr>
                <a:srgbClr val="0070C0"/>
              </a:buClr>
              <a:buSzPct val="100000"/>
            </a:pPr>
            <a:r>
              <a:rPr lang="en-US" sz="2400" b="1" dirty="0">
                <a:latin typeface="Arial"/>
                <a:cs typeface="Arial"/>
              </a:rPr>
              <a:t>Does the Clearinghouse contain violations that occurred prior to January 6, 2020?</a:t>
            </a:r>
            <a:endParaRPr lang="en-US" sz="2400" dirty="0">
              <a:latin typeface="Arial"/>
              <a:cs typeface="Arial"/>
            </a:endParaRPr>
          </a:p>
          <a:p>
            <a:pPr lvl="1">
              <a:buClr>
                <a:srgbClr val="0070C0"/>
              </a:buClr>
              <a:buSzPct val="100000"/>
              <a:buFont typeface="Arial" panose="020B0604020202020204" pitchFamily="34" charset="0"/>
              <a:buChar char="‒"/>
            </a:pPr>
            <a:r>
              <a:rPr lang="en-US" dirty="0">
                <a:solidFill>
                  <a:srgbClr val="262626"/>
                </a:solidFill>
                <a:latin typeface="Arial"/>
                <a:cs typeface="Arial"/>
              </a:rPr>
              <a:t>No, the Clearinghouse contains only violations that occur on or after January 6, 2020.</a:t>
            </a:r>
          </a:p>
          <a:p>
            <a:pPr lvl="0">
              <a:buClr>
                <a:srgbClr val="0070C0"/>
              </a:buClr>
              <a:buSzPct val="100000"/>
            </a:pPr>
            <a:r>
              <a:rPr lang="en-US" sz="2400" b="1" dirty="0"/>
              <a:t> How long is the violation information retained in the Clearinghouse?</a:t>
            </a:r>
            <a:endParaRPr lang="en-US" sz="2400" dirty="0"/>
          </a:p>
          <a:p>
            <a:pPr lvl="1">
              <a:buClr>
                <a:srgbClr val="0070C0"/>
              </a:buClr>
              <a:buSzPct val="100000"/>
              <a:buFont typeface="Arial" panose="020B0604020202020204" pitchFamily="34" charset="0"/>
              <a:buChar char="‒"/>
            </a:pPr>
            <a:r>
              <a:rPr lang="en-US" dirty="0">
                <a:solidFill>
                  <a:srgbClr val="262626"/>
                </a:solidFill>
              </a:rPr>
              <a:t>5 years or until the follow-up testing plan is successfully completed, whichever is later.</a:t>
            </a:r>
          </a:p>
          <a:p>
            <a:pPr>
              <a:buClr>
                <a:srgbClr val="0070C0"/>
              </a:buClr>
              <a:buSzPct val="100000"/>
            </a:pPr>
            <a:r>
              <a:rPr lang="en-US" sz="2400" b="1" dirty="0"/>
              <a:t>Can an MRO or employer report a drug and alcohol program violation if the driver is not registered for the Clearinghouse?</a:t>
            </a:r>
          </a:p>
          <a:p>
            <a:pPr lvl="1">
              <a:buClr>
                <a:schemeClr val="accent2"/>
              </a:buClr>
              <a:buSzPct val="100000"/>
              <a:buFont typeface="Arial" panose="020B0604020202020204" pitchFamily="34" charset="0"/>
              <a:buChar char="‒"/>
            </a:pPr>
            <a:r>
              <a:rPr lang="en-US" dirty="0">
                <a:solidFill>
                  <a:srgbClr val="262626"/>
                </a:solidFill>
              </a:rPr>
              <a:t>Yes. The Clearinghouse will associate the violation with a driver’s CDL information. This will be recorded even if the driver has not registered for the Clearinghouse. </a:t>
            </a:r>
          </a:p>
        </p:txBody>
      </p:sp>
    </p:spTree>
    <p:custDataLst>
      <p:tags r:id="rId1"/>
    </p:custDataLst>
    <p:extLst>
      <p:ext uri="{BB962C8B-B14F-4D97-AF65-F5344CB8AC3E}">
        <p14:creationId xmlns:p14="http://schemas.microsoft.com/office/powerpoint/2010/main" val="2160072136"/>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Violations (continued)</a:t>
            </a:r>
          </a:p>
        </p:txBody>
      </p:sp>
      <p:sp>
        <p:nvSpPr>
          <p:cNvPr id="2" name="Slide Number Placeholder 1"/>
          <p:cNvSpPr>
            <a:spLocks noGrp="1"/>
          </p:cNvSpPr>
          <p:nvPr>
            <p:ph type="sldNum" sz="quarter" idx="4"/>
          </p:nvPr>
        </p:nvSpPr>
        <p:spPr/>
        <p:txBody>
          <a:bodyPr/>
          <a:lstStyle/>
          <a:p>
            <a:fld id="{A01475F6-15BF-E945-87A6-683076D41687}" type="slidenum">
              <a:rPr lang="en-US" smtClean="0"/>
              <a:pPr/>
              <a:t>51</a:t>
            </a:fld>
            <a:endParaRPr lang="en-US"/>
          </a:p>
        </p:txBody>
      </p:sp>
      <p:sp>
        <p:nvSpPr>
          <p:cNvPr id="6" name="Content Placeholder 7">
            <a:extLst>
              <a:ext uri="{FF2B5EF4-FFF2-40B4-BE49-F238E27FC236}">
                <a16:creationId xmlns:a16="http://schemas.microsoft.com/office/drawing/2014/main" id="{BF8BBEE0-AB87-B296-EA4D-A3DD76863485}"/>
              </a:ext>
            </a:extLst>
          </p:cNvPr>
          <p:cNvSpPr>
            <a:spLocks noGrp="1"/>
          </p:cNvSpPr>
          <p:nvPr>
            <p:ph idx="1"/>
          </p:nvPr>
        </p:nvSpPr>
        <p:spPr>
          <a:xfrm>
            <a:off x="457200" y="1523819"/>
            <a:ext cx="11277600" cy="4938088"/>
          </a:xfrm>
        </p:spPr>
        <p:txBody>
          <a:bodyPr vert="horz" lIns="91440" tIns="45720" rIns="91440" bIns="45720" rtlCol="0" anchor="t">
            <a:normAutofit lnSpcReduction="10000"/>
          </a:bodyPr>
          <a:lstStyle/>
          <a:p>
            <a:pPr>
              <a:lnSpc>
                <a:spcPct val="100000"/>
              </a:lnSpc>
              <a:buClr>
                <a:srgbClr val="0070C0"/>
              </a:buClr>
              <a:buSzPct val="100000"/>
            </a:pPr>
            <a:r>
              <a:rPr lang="en-US" sz="2400" b="1" dirty="0"/>
              <a:t>Is the driver’s social security number (SSN) or employee identification number (EIN) required when reporting violation information or querying the Clearinghouse?</a:t>
            </a:r>
          </a:p>
          <a:p>
            <a:pPr lvl="1">
              <a:buClr>
                <a:srgbClr val="0070C0"/>
              </a:buClr>
              <a:buSzPct val="100000"/>
              <a:buFont typeface="Arial" panose="020B0604020202020204" pitchFamily="34" charset="0"/>
              <a:buChar char="‒"/>
            </a:pPr>
            <a:r>
              <a:rPr lang="en-US" dirty="0">
                <a:solidFill>
                  <a:srgbClr val="262626"/>
                </a:solidFill>
                <a:latin typeface="Arial"/>
                <a:cs typeface="Arial"/>
              </a:rPr>
              <a:t>No, per § </a:t>
            </a:r>
            <a:r>
              <a:rPr lang="en-US" dirty="0">
                <a:latin typeface="Arial"/>
                <a:cs typeface="Arial"/>
                <a:hlinkClick r:id="rId4"/>
              </a:rPr>
              <a:t>382.705</a:t>
            </a:r>
            <a:r>
              <a:rPr lang="en-US" dirty="0">
                <a:solidFill>
                  <a:srgbClr val="262626"/>
                </a:solidFill>
                <a:latin typeface="Arial"/>
                <a:cs typeface="Arial"/>
              </a:rPr>
              <a:t>, the employer shall provide the driver’s CDL number and State of issuance.</a:t>
            </a:r>
          </a:p>
          <a:p>
            <a:pPr>
              <a:buClr>
                <a:srgbClr val="0070C0"/>
              </a:buClr>
              <a:buSzPct val="100000"/>
            </a:pPr>
            <a:r>
              <a:rPr lang="en-US" sz="2400" b="1" dirty="0"/>
              <a:t>What information is required on the Custody and Control Form (CCF) or Alcohol Testing Form (ATF)?</a:t>
            </a:r>
          </a:p>
          <a:p>
            <a:pPr lvl="1">
              <a:buClr>
                <a:srgbClr val="0070C0"/>
              </a:buClr>
              <a:buSzPct val="100000"/>
              <a:buFont typeface="Arial" panose="020B0604020202020204" pitchFamily="34" charset="0"/>
              <a:buChar char="‒"/>
            </a:pPr>
            <a:r>
              <a:rPr lang="en-US" dirty="0">
                <a:solidFill>
                  <a:srgbClr val="262626"/>
                </a:solidFill>
                <a:latin typeface="Arial"/>
                <a:cs typeface="Arial"/>
              </a:rPr>
              <a:t>The driver’s CDL number and state of issuance must be entered in lieu of the driver’s SSN or EIN, per § </a:t>
            </a:r>
            <a:r>
              <a:rPr lang="en-US" dirty="0">
                <a:latin typeface="Arial"/>
                <a:cs typeface="Arial"/>
                <a:hlinkClick r:id="rId5"/>
              </a:rPr>
              <a:t>382.123</a:t>
            </a:r>
            <a:r>
              <a:rPr lang="en-US" dirty="0">
                <a:solidFill>
                  <a:srgbClr val="262626"/>
                </a:solidFill>
                <a:latin typeface="Arial"/>
                <a:cs typeface="Arial"/>
              </a:rPr>
              <a:t>.</a:t>
            </a:r>
            <a:endParaRPr lang="en-US" dirty="0">
              <a:solidFill>
                <a:srgbClr val="262626"/>
              </a:solidFill>
            </a:endParaRPr>
          </a:p>
          <a:p>
            <a:pPr lvl="0">
              <a:buClr>
                <a:srgbClr val="0070C0"/>
              </a:buClr>
              <a:buSzPct val="100000"/>
            </a:pPr>
            <a:r>
              <a:rPr lang="en-US" sz="2400" b="1" dirty="0"/>
              <a:t>Will FAQs and other outreach materials about the Clearinghouse be updated?</a:t>
            </a:r>
            <a:endParaRPr lang="en-US" sz="2400" dirty="0"/>
          </a:p>
          <a:p>
            <a:pPr lvl="1">
              <a:buClr>
                <a:schemeClr val="accent2"/>
              </a:buClr>
              <a:buSzPct val="100000"/>
              <a:buFont typeface="Arial" panose="020B0604020202020204" pitchFamily="34" charset="0"/>
              <a:buChar char="‒"/>
            </a:pPr>
            <a:r>
              <a:rPr lang="en-US" dirty="0">
                <a:solidFill>
                  <a:srgbClr val="262626"/>
                </a:solidFill>
                <a:latin typeface="Arial"/>
                <a:cs typeface="Arial"/>
              </a:rPr>
              <a:t>Yes, the Clearinghouse website (</a:t>
            </a:r>
            <a:r>
              <a:rPr lang="en-US" u="sng" dirty="0">
                <a:latin typeface="Arial"/>
                <a:cs typeface="Arial"/>
                <a:hlinkClick r:id="rId6"/>
              </a:rPr>
              <a:t>https://clearinghouse.fmcsa.dot.gov</a:t>
            </a:r>
            <a:r>
              <a:rPr lang="en-US" u="sng" dirty="0">
                <a:solidFill>
                  <a:srgbClr val="262626"/>
                </a:solidFill>
                <a:latin typeface="Arial"/>
                <a:cs typeface="Arial"/>
              </a:rPr>
              <a:t>)</a:t>
            </a:r>
            <a:r>
              <a:rPr lang="en-US" b="1" dirty="0">
                <a:solidFill>
                  <a:srgbClr val="262626"/>
                </a:solidFill>
                <a:latin typeface="Arial"/>
                <a:cs typeface="Arial"/>
              </a:rPr>
              <a:t> </a:t>
            </a:r>
            <a:r>
              <a:rPr lang="en-US" dirty="0">
                <a:solidFill>
                  <a:srgbClr val="262626"/>
                </a:solidFill>
                <a:latin typeface="Arial"/>
                <a:cs typeface="Arial"/>
              </a:rPr>
              <a:t>will be updated regularly with new information, including the factsheet and FAQs. In addition, you will be able to sign up for email updates.</a:t>
            </a:r>
          </a:p>
        </p:txBody>
      </p:sp>
    </p:spTree>
    <p:custDataLst>
      <p:tags r:id="rId1"/>
    </p:custDataLst>
    <p:extLst>
      <p:ext uri="{BB962C8B-B14F-4D97-AF65-F5344CB8AC3E}">
        <p14:creationId xmlns:p14="http://schemas.microsoft.com/office/powerpoint/2010/main" val="1788648681"/>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Violations (continued)</a:t>
            </a:r>
          </a:p>
        </p:txBody>
      </p:sp>
      <p:sp>
        <p:nvSpPr>
          <p:cNvPr id="2" name="Slide Number Placeholder 1"/>
          <p:cNvSpPr>
            <a:spLocks noGrp="1"/>
          </p:cNvSpPr>
          <p:nvPr>
            <p:ph type="sldNum" sz="quarter" idx="4"/>
          </p:nvPr>
        </p:nvSpPr>
        <p:spPr/>
        <p:txBody>
          <a:bodyPr/>
          <a:lstStyle/>
          <a:p>
            <a:fld id="{A01475F6-15BF-E945-87A6-683076D41687}" type="slidenum">
              <a:rPr lang="en-US" smtClean="0"/>
              <a:pPr/>
              <a:t>52</a:t>
            </a:fld>
            <a:endParaRPr lang="en-US"/>
          </a:p>
        </p:txBody>
      </p:sp>
      <p:sp>
        <p:nvSpPr>
          <p:cNvPr id="7" name="Content Placeholder 2">
            <a:extLst>
              <a:ext uri="{FF2B5EF4-FFF2-40B4-BE49-F238E27FC236}">
                <a16:creationId xmlns:a16="http://schemas.microsoft.com/office/drawing/2014/main" id="{C7FF9571-1F2D-B9F6-1224-7022A2B101D6}"/>
              </a:ext>
            </a:extLst>
          </p:cNvPr>
          <p:cNvSpPr>
            <a:spLocks noGrp="1"/>
          </p:cNvSpPr>
          <p:nvPr>
            <p:ph idx="1"/>
          </p:nvPr>
        </p:nvSpPr>
        <p:spPr>
          <a:xfrm>
            <a:off x="457200" y="1523819"/>
            <a:ext cx="11277600" cy="4938088"/>
          </a:xfrm>
        </p:spPr>
        <p:txBody>
          <a:bodyPr/>
          <a:lstStyle/>
          <a:p>
            <a:pPr>
              <a:buClr>
                <a:srgbClr val="0070C0"/>
              </a:buClr>
              <a:buSzPct val="100000"/>
            </a:pPr>
            <a:r>
              <a:rPr lang="en-US" sz="2400" dirty="0"/>
              <a:t> </a:t>
            </a:r>
            <a:r>
              <a:rPr lang="en-US" sz="2400" b="1" dirty="0"/>
              <a:t>Who will record positive alcohol results for an owner/operator?</a:t>
            </a:r>
          </a:p>
          <a:p>
            <a:pPr lvl="1">
              <a:buClr>
                <a:srgbClr val="0070C0"/>
              </a:buClr>
              <a:buSzPct val="100000"/>
              <a:buFont typeface="Arial" panose="020B0604020202020204" pitchFamily="34" charset="0"/>
              <a:buChar char="‒"/>
            </a:pPr>
            <a:r>
              <a:rPr lang="en-US" dirty="0">
                <a:solidFill>
                  <a:srgbClr val="262626"/>
                </a:solidFill>
              </a:rPr>
              <a:t>The designated C/TPA would be responsible to record this violation information regarding the owner/operator they work with.</a:t>
            </a:r>
          </a:p>
          <a:p>
            <a:pPr lvl="1">
              <a:buClr>
                <a:srgbClr val="0070C0"/>
              </a:buClr>
              <a:buSzPct val="100000"/>
              <a:buFont typeface="Arial" panose="020B0604020202020204" pitchFamily="34" charset="0"/>
              <a:buChar char="‒"/>
            </a:pPr>
            <a:r>
              <a:rPr lang="en-US" dirty="0">
                <a:solidFill>
                  <a:srgbClr val="262626"/>
                </a:solidFill>
              </a:rPr>
              <a:t>An owner/operator may view and query their own information.</a:t>
            </a:r>
          </a:p>
          <a:p>
            <a:pPr lvl="1">
              <a:buClr>
                <a:srgbClr val="0070C0"/>
              </a:buClr>
              <a:buSzPct val="100000"/>
              <a:buFont typeface="Arial" panose="020B0604020202020204" pitchFamily="34" charset="0"/>
              <a:buChar char="‒"/>
            </a:pPr>
            <a:r>
              <a:rPr lang="en-US" dirty="0">
                <a:solidFill>
                  <a:srgbClr val="262626"/>
                </a:solidFill>
              </a:rPr>
              <a:t>An owner/operator will be required to self-identify as an owner/operator and will be required to designate a C/TPA to access their Clearinghouse account. </a:t>
            </a:r>
          </a:p>
          <a:p>
            <a:endParaRPr lang="en-US" sz="1600" dirty="0"/>
          </a:p>
        </p:txBody>
      </p:sp>
    </p:spTree>
    <p:custDataLst>
      <p:tags r:id="rId1"/>
    </p:custDataLst>
    <p:extLst>
      <p:ext uri="{BB962C8B-B14F-4D97-AF65-F5344CB8AC3E}">
        <p14:creationId xmlns:p14="http://schemas.microsoft.com/office/powerpoint/2010/main" val="282932084"/>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Inaccurate Violation Information</a:t>
            </a:r>
          </a:p>
        </p:txBody>
      </p:sp>
      <p:sp>
        <p:nvSpPr>
          <p:cNvPr id="2" name="Slide Number Placeholder 1"/>
          <p:cNvSpPr>
            <a:spLocks noGrp="1"/>
          </p:cNvSpPr>
          <p:nvPr>
            <p:ph type="sldNum" sz="quarter" idx="4"/>
          </p:nvPr>
        </p:nvSpPr>
        <p:spPr/>
        <p:txBody>
          <a:bodyPr/>
          <a:lstStyle/>
          <a:p>
            <a:fld id="{A01475F6-15BF-E945-87A6-683076D41687}" type="slidenum">
              <a:rPr lang="en-US" smtClean="0"/>
              <a:pPr/>
              <a:t>53</a:t>
            </a:fld>
            <a:endParaRPr lang="en-US"/>
          </a:p>
        </p:txBody>
      </p:sp>
      <p:sp>
        <p:nvSpPr>
          <p:cNvPr id="6" name="Content Placeholder 2">
            <a:extLst>
              <a:ext uri="{FF2B5EF4-FFF2-40B4-BE49-F238E27FC236}">
                <a16:creationId xmlns:a16="http://schemas.microsoft.com/office/drawing/2014/main" id="{0C144B08-ED91-DA7E-C163-0A0355F852A9}"/>
              </a:ext>
            </a:extLst>
          </p:cNvPr>
          <p:cNvSpPr>
            <a:spLocks noGrp="1"/>
          </p:cNvSpPr>
          <p:nvPr>
            <p:ph idx="1"/>
          </p:nvPr>
        </p:nvSpPr>
        <p:spPr>
          <a:xfrm>
            <a:off x="429686" y="1470442"/>
            <a:ext cx="11277600" cy="5387558"/>
          </a:xfrm>
        </p:spPr>
        <p:txBody>
          <a:bodyPr>
            <a:normAutofit fontScale="92500" lnSpcReduction="20000"/>
          </a:bodyPr>
          <a:lstStyle/>
          <a:p>
            <a:pPr>
              <a:lnSpc>
                <a:spcPct val="110000"/>
              </a:lnSpc>
              <a:buClr>
                <a:srgbClr val="0070C0"/>
              </a:buClr>
              <a:buSzPct val="100000"/>
            </a:pPr>
            <a:r>
              <a:rPr lang="en-US" sz="2600" b="1" dirty="0"/>
              <a:t>What information may be challenged by the driver?</a:t>
            </a:r>
          </a:p>
          <a:p>
            <a:pPr lvl="1">
              <a:buClr>
                <a:srgbClr val="0070C0"/>
              </a:buClr>
              <a:buSzPct val="100000"/>
              <a:buFont typeface="Arial" panose="020B0604020202020204" pitchFamily="34" charset="0"/>
              <a:buChar char="‒"/>
            </a:pPr>
            <a:r>
              <a:rPr lang="en-US" sz="2400" dirty="0">
                <a:solidFill>
                  <a:srgbClr val="262626"/>
                </a:solidFill>
              </a:rPr>
              <a:t>The accuracy of the information reported.</a:t>
            </a:r>
          </a:p>
          <a:p>
            <a:pPr lvl="1">
              <a:buClr>
                <a:srgbClr val="0070C0"/>
              </a:buClr>
              <a:buSzPct val="100000"/>
              <a:buFont typeface="Arial" panose="020B0604020202020204" pitchFamily="34" charset="0"/>
              <a:buChar char="‒"/>
            </a:pPr>
            <a:r>
              <a:rPr lang="en-US" sz="2400" dirty="0">
                <a:solidFill>
                  <a:srgbClr val="262626"/>
                </a:solidFill>
              </a:rPr>
              <a:t>Report of employer’s actual knowledge the driver received a traffic citation for driving a CMV while under the influence of drugs or alcohol if it did not result in a conviction.</a:t>
            </a:r>
          </a:p>
          <a:p>
            <a:pPr lvl="1">
              <a:buClr>
                <a:srgbClr val="0070C0"/>
              </a:buClr>
              <a:buSzPct val="100000"/>
              <a:buFont typeface="Arial" panose="020B0604020202020204" pitchFamily="34" charset="0"/>
              <a:buChar char="‒"/>
            </a:pPr>
            <a:r>
              <a:rPr lang="en-US" sz="2400" dirty="0">
                <a:solidFill>
                  <a:srgbClr val="262626"/>
                </a:solidFill>
              </a:rPr>
              <a:t>Accuracy of test results and refusals may not be challenged.</a:t>
            </a:r>
          </a:p>
          <a:p>
            <a:pPr>
              <a:buClr>
                <a:srgbClr val="0070C0"/>
              </a:buClr>
              <a:buSzPct val="100000"/>
            </a:pPr>
            <a:r>
              <a:rPr lang="en-US" sz="2600" b="1" dirty="0"/>
              <a:t>How does a driver change or remove inaccurate data?</a:t>
            </a:r>
          </a:p>
          <a:p>
            <a:pPr lvl="1">
              <a:buClr>
                <a:srgbClr val="0070C0"/>
              </a:buClr>
              <a:buSzPct val="100000"/>
              <a:buFont typeface="Arial" panose="020B0604020202020204" pitchFamily="34" charset="0"/>
              <a:buChar char="‒"/>
            </a:pPr>
            <a:r>
              <a:rPr lang="en-US" sz="2400" dirty="0">
                <a:solidFill>
                  <a:srgbClr val="262626"/>
                </a:solidFill>
              </a:rPr>
              <a:t>The driver may submit a petition via FMCSA’s </a:t>
            </a:r>
            <a:r>
              <a:rPr lang="en-US" sz="2400" dirty="0" err="1">
                <a:solidFill>
                  <a:srgbClr val="262626"/>
                </a:solidFill>
              </a:rPr>
              <a:t>DataQs</a:t>
            </a:r>
            <a:r>
              <a:rPr lang="en-US" sz="2400" dirty="0">
                <a:solidFill>
                  <a:srgbClr val="262626"/>
                </a:solidFill>
              </a:rPr>
              <a:t> system.</a:t>
            </a:r>
          </a:p>
          <a:p>
            <a:pPr lvl="1">
              <a:buClr>
                <a:srgbClr val="0070C0"/>
              </a:buClr>
              <a:buSzPct val="100000"/>
              <a:buFont typeface="Arial" panose="020B0604020202020204" pitchFamily="34" charset="0"/>
              <a:buChar char="‒"/>
            </a:pPr>
            <a:r>
              <a:rPr lang="en-US" sz="2400" dirty="0">
                <a:solidFill>
                  <a:srgbClr val="262626"/>
                </a:solidFill>
              </a:rPr>
              <a:t>FMCSA will review petition and notify driver of decision to remove, retain, or correct information in the Clearinghouse and the reason for decision. </a:t>
            </a:r>
          </a:p>
          <a:p>
            <a:pPr lvl="1">
              <a:buClr>
                <a:srgbClr val="0070C0"/>
              </a:buClr>
              <a:buSzPct val="100000"/>
              <a:buFont typeface="Arial" panose="020B0604020202020204" pitchFamily="34" charset="0"/>
              <a:buChar char="‒"/>
            </a:pPr>
            <a:r>
              <a:rPr lang="en-US" sz="2400" dirty="0">
                <a:solidFill>
                  <a:srgbClr val="262626"/>
                </a:solidFill>
              </a:rPr>
              <a:t>If the driver believes a petition decision was made in error, he/she may submit a request for an Administrative Review.</a:t>
            </a:r>
          </a:p>
          <a:p>
            <a:pPr lvl="2">
              <a:buClr>
                <a:srgbClr val="0070C0"/>
              </a:buClr>
              <a:buSzPct val="100000"/>
              <a:buFont typeface="Cambria Math" panose="02040503050406030204" pitchFamily="18" charset="0"/>
              <a:buChar char="∘"/>
            </a:pPr>
            <a:r>
              <a:rPr lang="en-US" sz="2400" dirty="0">
                <a:solidFill>
                  <a:srgbClr val="262626"/>
                </a:solidFill>
              </a:rPr>
              <a:t>Request must include an explanation why he/she believes FMCSA made an error in their decision.</a:t>
            </a:r>
          </a:p>
          <a:p>
            <a:pPr lvl="2">
              <a:buClr>
                <a:srgbClr val="0070C0"/>
              </a:buClr>
              <a:buSzPct val="100000"/>
              <a:buFont typeface="Cambria Math" panose="02040503050406030204" pitchFamily="18" charset="0"/>
              <a:buChar char="∘"/>
            </a:pPr>
            <a:r>
              <a:rPr lang="en-US" sz="2400" dirty="0">
                <a:solidFill>
                  <a:srgbClr val="262626"/>
                </a:solidFill>
              </a:rPr>
              <a:t>Driver informed of decision.</a:t>
            </a:r>
          </a:p>
          <a:p>
            <a:pPr lvl="2">
              <a:buClr>
                <a:srgbClr val="0070C0"/>
              </a:buClr>
              <a:buSzPct val="100000"/>
              <a:buFont typeface="Cambria Math" panose="02040503050406030204" pitchFamily="18" charset="0"/>
              <a:buChar char="∘"/>
            </a:pPr>
            <a:r>
              <a:rPr lang="en-US" sz="2400" dirty="0">
                <a:solidFill>
                  <a:srgbClr val="262626"/>
                </a:solidFill>
              </a:rPr>
              <a:t>Decision will constitute as the final Agency action.</a:t>
            </a:r>
          </a:p>
        </p:txBody>
      </p:sp>
    </p:spTree>
    <p:custDataLst>
      <p:tags r:id="rId1"/>
    </p:custDataLst>
    <p:extLst>
      <p:ext uri="{BB962C8B-B14F-4D97-AF65-F5344CB8AC3E}">
        <p14:creationId xmlns:p14="http://schemas.microsoft.com/office/powerpoint/2010/main" val="284018958"/>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Canadian and Mexican Drivers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54</a:t>
            </a:fld>
            <a:endParaRPr lang="en-US"/>
          </a:p>
        </p:txBody>
      </p:sp>
      <p:sp>
        <p:nvSpPr>
          <p:cNvPr id="6" name="Content Placeholder 2">
            <a:extLst>
              <a:ext uri="{FF2B5EF4-FFF2-40B4-BE49-F238E27FC236}">
                <a16:creationId xmlns:a16="http://schemas.microsoft.com/office/drawing/2014/main" id="{1C5A95E4-1E58-01BD-857D-9BE033797296}"/>
              </a:ext>
            </a:extLst>
          </p:cNvPr>
          <p:cNvSpPr>
            <a:spLocks noGrp="1"/>
          </p:cNvSpPr>
          <p:nvPr>
            <p:ph idx="1"/>
          </p:nvPr>
        </p:nvSpPr>
        <p:spPr>
          <a:xfrm>
            <a:off x="457200" y="1523819"/>
            <a:ext cx="11277600" cy="4938088"/>
          </a:xfrm>
        </p:spPr>
        <p:txBody>
          <a:bodyPr>
            <a:normAutofit/>
          </a:bodyPr>
          <a:lstStyle/>
          <a:p>
            <a:pPr lvl="0">
              <a:buClr>
                <a:srgbClr val="0070C0"/>
              </a:buClr>
              <a:buSzPct val="100000"/>
            </a:pPr>
            <a:r>
              <a:rPr lang="en-US" sz="2400" b="1" dirty="0"/>
              <a:t>Are Canadian and Mexican drivers conducting operations in the United States subject to the Clearinghouse requirements?</a:t>
            </a:r>
          </a:p>
          <a:p>
            <a:pPr lvl="1">
              <a:buClr>
                <a:srgbClr val="0070C0"/>
              </a:buClr>
              <a:buSzPct val="100000"/>
              <a:buFont typeface="Arial" panose="020B0604020202020204" pitchFamily="34" charset="0"/>
              <a:buChar char="‒"/>
            </a:pPr>
            <a:r>
              <a:rPr lang="en-US" dirty="0">
                <a:solidFill>
                  <a:srgbClr val="262626"/>
                </a:solidFill>
              </a:rPr>
              <a:t>Yes, only Canadian and Mexican drivers operating in the United States are required to comply with FMCSA drug and alcohol testing requirements and must comply with the Clearinghouse final rule.</a:t>
            </a:r>
          </a:p>
          <a:p>
            <a:pPr lvl="0">
              <a:buClr>
                <a:srgbClr val="0070C0"/>
              </a:buClr>
              <a:buSzPct val="100000"/>
            </a:pPr>
            <a:r>
              <a:rPr lang="en-US" sz="2400" b="1" dirty="0"/>
              <a:t>Must Canadian and Mexican employers report drug and alcohol program violations to the Clearinghouse?</a:t>
            </a:r>
          </a:p>
          <a:p>
            <a:pPr lvl="1">
              <a:buClr>
                <a:schemeClr val="accent2"/>
              </a:buClr>
              <a:buSzPct val="100000"/>
              <a:buFont typeface="Arial" panose="020B0604020202020204" pitchFamily="34" charset="0"/>
              <a:buChar char="‒"/>
            </a:pPr>
            <a:r>
              <a:rPr lang="en-US" dirty="0">
                <a:solidFill>
                  <a:srgbClr val="262626"/>
                </a:solidFill>
              </a:rPr>
              <a:t>Yes, only Canadian and Mexican employers operating in the United States are required to comply with FMCSA drug and alcohol testing requirements and must report drug and alcohol violations to the Clearinghouse.</a:t>
            </a:r>
          </a:p>
        </p:txBody>
      </p:sp>
    </p:spTree>
    <p:custDataLst>
      <p:tags r:id="rId1"/>
    </p:custDataLst>
    <p:extLst>
      <p:ext uri="{BB962C8B-B14F-4D97-AF65-F5344CB8AC3E}">
        <p14:creationId xmlns:p14="http://schemas.microsoft.com/office/powerpoint/2010/main" val="1722681513"/>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Other Modes and Non-CDL Drivers</a:t>
            </a:r>
          </a:p>
        </p:txBody>
      </p:sp>
      <p:sp>
        <p:nvSpPr>
          <p:cNvPr id="2" name="Slide Number Placeholder 1"/>
          <p:cNvSpPr>
            <a:spLocks noGrp="1"/>
          </p:cNvSpPr>
          <p:nvPr>
            <p:ph type="sldNum" sz="quarter" idx="4"/>
          </p:nvPr>
        </p:nvSpPr>
        <p:spPr/>
        <p:txBody>
          <a:bodyPr/>
          <a:lstStyle/>
          <a:p>
            <a:fld id="{A01475F6-15BF-E945-87A6-683076D41687}" type="slidenum">
              <a:rPr lang="en-US" smtClean="0"/>
              <a:pPr/>
              <a:t>55</a:t>
            </a:fld>
            <a:endParaRPr lang="en-US"/>
          </a:p>
        </p:txBody>
      </p:sp>
      <p:sp>
        <p:nvSpPr>
          <p:cNvPr id="7" name="Content Placeholder 2">
            <a:extLst>
              <a:ext uri="{FF2B5EF4-FFF2-40B4-BE49-F238E27FC236}">
                <a16:creationId xmlns:a16="http://schemas.microsoft.com/office/drawing/2014/main" id="{D7B8CFA7-CCE7-ED62-0567-F6679C721A1B}"/>
              </a:ext>
            </a:extLst>
          </p:cNvPr>
          <p:cNvSpPr>
            <a:spLocks noGrp="1"/>
          </p:cNvSpPr>
          <p:nvPr>
            <p:ph idx="1"/>
          </p:nvPr>
        </p:nvSpPr>
        <p:spPr>
          <a:xfrm>
            <a:off x="457200" y="1548581"/>
            <a:ext cx="11277600" cy="5095889"/>
          </a:xfrm>
        </p:spPr>
        <p:txBody>
          <a:bodyPr vert="horz" lIns="91440" tIns="45720" rIns="91440" bIns="45720" rtlCol="0" anchor="t">
            <a:normAutofit/>
          </a:bodyPr>
          <a:lstStyle/>
          <a:p>
            <a:pPr lvl="0">
              <a:buClr>
                <a:srgbClr val="0070C0"/>
              </a:buClr>
              <a:buSzPct val="100000"/>
            </a:pPr>
            <a:r>
              <a:rPr lang="en-US" sz="2400" b="1" dirty="0"/>
              <a:t>Will a prospective employee’s drug and alcohol violation history with other DOT modes be available in the Clearinghouse?</a:t>
            </a:r>
          </a:p>
          <a:p>
            <a:pPr lvl="1">
              <a:buClr>
                <a:srgbClr val="0070C0"/>
              </a:buClr>
              <a:buSzPct val="100000"/>
              <a:buFont typeface="Arial" panose="020B0604020202020204" pitchFamily="34" charset="0"/>
              <a:buChar char="‒"/>
            </a:pPr>
            <a:r>
              <a:rPr lang="en-US" dirty="0">
                <a:solidFill>
                  <a:srgbClr val="262626"/>
                </a:solidFill>
                <a:latin typeface="Arial"/>
                <a:cs typeface="Arial"/>
              </a:rPr>
              <a:t>No, the Clearinghouse will contain only drug and alcohol program violation information for employees subject to the testing requirements under the Federal Motor Carrier Safety Regulations in 49 CFR part 382.</a:t>
            </a:r>
            <a:endParaRPr lang="en-US" sz="2400" b="1" dirty="0">
              <a:solidFill>
                <a:srgbClr val="262626"/>
              </a:solidFill>
              <a:latin typeface="Arial"/>
              <a:cs typeface="Arial"/>
            </a:endParaRPr>
          </a:p>
          <a:p>
            <a:pPr lvl="0">
              <a:buClr>
                <a:srgbClr val="0070C0"/>
              </a:buClr>
              <a:buSzPct val="100000"/>
            </a:pPr>
            <a:r>
              <a:rPr lang="en-US" sz="2400" b="1" dirty="0"/>
              <a:t>Are employers of non-CDL drivers who operate CMVs required to query or report violations to the Clearinghouse?</a:t>
            </a:r>
          </a:p>
          <a:p>
            <a:pPr lvl="1">
              <a:buClr>
                <a:schemeClr val="accent2"/>
              </a:buClr>
              <a:buSzPct val="100000"/>
              <a:buFont typeface="Arial" panose="020B0604020202020204" pitchFamily="34" charset="0"/>
              <a:buChar char="‒"/>
            </a:pPr>
            <a:r>
              <a:rPr lang="en-US" dirty="0">
                <a:solidFill>
                  <a:srgbClr val="262626"/>
                </a:solidFill>
                <a:latin typeface="Arial"/>
                <a:cs typeface="Arial"/>
              </a:rPr>
              <a:t>No. Only employers who employ drivers subject to 49 CFR parts 382 and 383 must query or report information to the Clearinghouse.</a:t>
            </a:r>
          </a:p>
        </p:txBody>
      </p:sp>
    </p:spTree>
    <p:custDataLst>
      <p:tags r:id="rId1"/>
    </p:custDataLst>
    <p:extLst>
      <p:ext uri="{BB962C8B-B14F-4D97-AF65-F5344CB8AC3E}">
        <p14:creationId xmlns:p14="http://schemas.microsoft.com/office/powerpoint/2010/main" val="2234334194"/>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Query Plans</a:t>
            </a:r>
          </a:p>
        </p:txBody>
      </p:sp>
      <p:sp>
        <p:nvSpPr>
          <p:cNvPr id="2" name="Slide Number Placeholder 1"/>
          <p:cNvSpPr>
            <a:spLocks noGrp="1"/>
          </p:cNvSpPr>
          <p:nvPr>
            <p:ph type="sldNum" sz="quarter" idx="4"/>
          </p:nvPr>
        </p:nvSpPr>
        <p:spPr/>
        <p:txBody>
          <a:bodyPr/>
          <a:lstStyle/>
          <a:p>
            <a:fld id="{A01475F6-15BF-E945-87A6-683076D41687}" type="slidenum">
              <a:rPr lang="en-US" smtClean="0"/>
              <a:pPr/>
              <a:t>56</a:t>
            </a:fld>
            <a:endParaRPr lang="en-US"/>
          </a:p>
        </p:txBody>
      </p:sp>
      <p:sp>
        <p:nvSpPr>
          <p:cNvPr id="6" name="Content Placeholder 2">
            <a:extLst>
              <a:ext uri="{FF2B5EF4-FFF2-40B4-BE49-F238E27FC236}">
                <a16:creationId xmlns:a16="http://schemas.microsoft.com/office/drawing/2014/main" id="{23BB8FD3-ED0E-2038-A387-86AAA4FE8178}"/>
              </a:ext>
            </a:extLst>
          </p:cNvPr>
          <p:cNvSpPr>
            <a:spLocks noGrp="1"/>
          </p:cNvSpPr>
          <p:nvPr>
            <p:ph idx="1"/>
          </p:nvPr>
        </p:nvSpPr>
        <p:spPr>
          <a:xfrm>
            <a:off x="457200" y="1580841"/>
            <a:ext cx="11277600" cy="5089725"/>
          </a:xfrm>
        </p:spPr>
        <p:txBody>
          <a:bodyPr>
            <a:normAutofit fontScale="77500" lnSpcReduction="20000"/>
          </a:bodyPr>
          <a:lstStyle/>
          <a:p>
            <a:pPr>
              <a:lnSpc>
                <a:spcPct val="110000"/>
              </a:lnSpc>
              <a:buClr>
                <a:srgbClr val="0070C0"/>
              </a:buClr>
              <a:buSzPct val="100000"/>
            </a:pPr>
            <a:r>
              <a:rPr lang="en-US" sz="2600" b="1" dirty="0"/>
              <a:t>Why purchase a query plan?</a:t>
            </a:r>
          </a:p>
          <a:p>
            <a:pPr lvl="1">
              <a:buClr>
                <a:srgbClr val="0070C0"/>
              </a:buClr>
              <a:buSzPct val="100000"/>
              <a:buFont typeface="Arial" panose="020B0604020202020204" pitchFamily="34" charset="0"/>
              <a:buChar char="‒"/>
            </a:pPr>
            <a:r>
              <a:rPr lang="en-US" sz="2400" dirty="0">
                <a:solidFill>
                  <a:srgbClr val="262626"/>
                </a:solidFill>
              </a:rPr>
              <a:t>Employers are charged a fee for conducting queries in the Clearinghouse.</a:t>
            </a:r>
          </a:p>
          <a:p>
            <a:pPr lvl="1">
              <a:buClr>
                <a:srgbClr val="0070C0"/>
              </a:buClr>
              <a:buSzPct val="100000"/>
              <a:buFont typeface="Arial" panose="020B0604020202020204" pitchFamily="34" charset="0"/>
              <a:buChar char="‒"/>
            </a:pPr>
            <a:r>
              <a:rPr lang="en-US" sz="2400" dirty="0">
                <a:solidFill>
                  <a:srgbClr val="262626"/>
                </a:solidFill>
              </a:rPr>
              <a:t>Employer must purchase a query plan to ensure they or their designated C/TPAs can conduct queries.</a:t>
            </a:r>
          </a:p>
          <a:p>
            <a:pPr>
              <a:lnSpc>
                <a:spcPct val="110000"/>
              </a:lnSpc>
              <a:buClr>
                <a:srgbClr val="0070C0"/>
              </a:buClr>
              <a:buSzPct val="100000"/>
            </a:pPr>
            <a:r>
              <a:rPr lang="en-US" sz="2600" b="1" dirty="0"/>
              <a:t>Can C/TPAs purchase a query plan?</a:t>
            </a:r>
          </a:p>
          <a:p>
            <a:pPr lvl="1">
              <a:buClr>
                <a:srgbClr val="0070C0"/>
              </a:buClr>
              <a:buSzPct val="100000"/>
              <a:buFont typeface="Arial" panose="020B0604020202020204" pitchFamily="34" charset="0"/>
              <a:buChar char="‒"/>
            </a:pPr>
            <a:r>
              <a:rPr lang="en-US" sz="2400" dirty="0">
                <a:solidFill>
                  <a:srgbClr val="262626"/>
                </a:solidFill>
              </a:rPr>
              <a:t>No, only employers can purchase query plans.</a:t>
            </a:r>
          </a:p>
          <a:p>
            <a:pPr>
              <a:lnSpc>
                <a:spcPct val="110000"/>
              </a:lnSpc>
              <a:buClr>
                <a:srgbClr val="0070C0"/>
              </a:buClr>
              <a:buSzPct val="100000"/>
            </a:pPr>
            <a:r>
              <a:rPr lang="en-US" sz="2600" b="1" dirty="0"/>
              <a:t>How does the employer purchase a query plan?</a:t>
            </a:r>
          </a:p>
          <a:p>
            <a:pPr lvl="1">
              <a:buClr>
                <a:srgbClr val="0070C0"/>
              </a:buClr>
              <a:buSzPct val="100000"/>
              <a:buFont typeface="Arial" panose="020B0604020202020204" pitchFamily="34" charset="0"/>
              <a:buChar char="‒"/>
            </a:pPr>
            <a:r>
              <a:rPr lang="en-US" sz="2400" dirty="0">
                <a:solidFill>
                  <a:srgbClr val="262626"/>
                </a:solidFill>
              </a:rPr>
              <a:t>Query plans may only be purchased from FMCSA on the Clearinghouse website. Download the </a:t>
            </a:r>
            <a:r>
              <a:rPr lang="en-US" sz="2400" dirty="0">
                <a:hlinkClick r:id="rId4"/>
              </a:rPr>
              <a:t>How to Purchase a Query Plan job aid</a:t>
            </a:r>
            <a:r>
              <a:rPr lang="en-US" sz="2400" dirty="0"/>
              <a:t> </a:t>
            </a:r>
            <a:r>
              <a:rPr lang="en-US" sz="2400" dirty="0">
                <a:solidFill>
                  <a:srgbClr val="262626"/>
                </a:solidFill>
              </a:rPr>
              <a:t>factsheet to learn more.</a:t>
            </a:r>
          </a:p>
          <a:p>
            <a:pPr>
              <a:lnSpc>
                <a:spcPct val="110000"/>
              </a:lnSpc>
              <a:buClr>
                <a:srgbClr val="0070C0"/>
              </a:buClr>
              <a:buSzPct val="100000"/>
            </a:pPr>
            <a:r>
              <a:rPr lang="en-US" sz="2600" b="1" dirty="0"/>
              <a:t>Which query plan is right for me?</a:t>
            </a:r>
          </a:p>
          <a:p>
            <a:pPr lvl="1">
              <a:buClr>
                <a:srgbClr val="0070C0"/>
              </a:buClr>
              <a:buSzPct val="100000"/>
              <a:buFont typeface="Arial" panose="020B0604020202020204" pitchFamily="34" charset="0"/>
              <a:buChar char="‒"/>
            </a:pPr>
            <a:r>
              <a:rPr lang="en-US" sz="2400" dirty="0">
                <a:solidFill>
                  <a:srgbClr val="262626"/>
                </a:solidFill>
              </a:rPr>
              <a:t>Query bundles</a:t>
            </a:r>
          </a:p>
          <a:p>
            <a:pPr lvl="2">
              <a:buClr>
                <a:srgbClr val="0070C0"/>
              </a:buClr>
              <a:buSzPct val="100000"/>
              <a:buFont typeface="Cambria Math" panose="02040503050406030204" pitchFamily="18" charset="0"/>
              <a:buChar char="∘"/>
            </a:pPr>
            <a:r>
              <a:rPr lang="en-US" sz="2400" dirty="0">
                <a:solidFill>
                  <a:srgbClr val="262626"/>
                </a:solidFill>
              </a:rPr>
              <a:t>Purchase the number of queries equal to the number of your current employees (satisfy your annual queries needs)</a:t>
            </a:r>
          </a:p>
          <a:p>
            <a:pPr lvl="2">
              <a:buClr>
                <a:srgbClr val="0070C0"/>
              </a:buClr>
              <a:buSzPct val="100000"/>
              <a:buFont typeface="Cambria Math" panose="02040503050406030204" pitchFamily="18" charset="0"/>
              <a:buChar char="∘"/>
            </a:pPr>
            <a:r>
              <a:rPr lang="en-US" sz="2400" dirty="0">
                <a:solidFill>
                  <a:srgbClr val="262626"/>
                </a:solidFill>
              </a:rPr>
              <a:t>Purchase additional query plans, as needed</a:t>
            </a:r>
          </a:p>
          <a:p>
            <a:pPr lvl="1">
              <a:buClr>
                <a:srgbClr val="0070C0"/>
              </a:buClr>
              <a:buSzPct val="100000"/>
              <a:buFont typeface="Arial" panose="020B0604020202020204" pitchFamily="34" charset="0"/>
              <a:buChar char="‒"/>
            </a:pPr>
            <a:r>
              <a:rPr lang="en-US" sz="2400" dirty="0">
                <a:solidFill>
                  <a:srgbClr val="262626"/>
                </a:solidFill>
              </a:rPr>
              <a:t>Unlimited query subscription</a:t>
            </a:r>
          </a:p>
          <a:p>
            <a:pPr lvl="2">
              <a:buClr>
                <a:srgbClr val="0070C0"/>
              </a:buClr>
              <a:buSzPct val="100000"/>
              <a:buFont typeface="Cambria Math" panose="02040503050406030204" pitchFamily="18" charset="0"/>
              <a:buChar char="∘"/>
            </a:pPr>
            <a:r>
              <a:rPr lang="en-US" sz="2400" dirty="0">
                <a:solidFill>
                  <a:srgbClr val="262626"/>
                </a:solidFill>
              </a:rPr>
              <a:t>High volume users</a:t>
            </a:r>
          </a:p>
        </p:txBody>
      </p:sp>
    </p:spTree>
    <p:custDataLst>
      <p:tags r:id="rId1"/>
    </p:custDataLst>
    <p:extLst>
      <p:ext uri="{BB962C8B-B14F-4D97-AF65-F5344CB8AC3E}">
        <p14:creationId xmlns:p14="http://schemas.microsoft.com/office/powerpoint/2010/main" val="1832916514"/>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Query Plans (continued)</a:t>
            </a:r>
          </a:p>
        </p:txBody>
      </p:sp>
      <p:sp>
        <p:nvSpPr>
          <p:cNvPr id="2" name="Slide Number Placeholder 1"/>
          <p:cNvSpPr>
            <a:spLocks noGrp="1"/>
          </p:cNvSpPr>
          <p:nvPr>
            <p:ph type="sldNum" sz="quarter" idx="4"/>
          </p:nvPr>
        </p:nvSpPr>
        <p:spPr/>
        <p:txBody>
          <a:bodyPr/>
          <a:lstStyle/>
          <a:p>
            <a:fld id="{A01475F6-15BF-E945-87A6-683076D41687}" type="slidenum">
              <a:rPr lang="en-US" smtClean="0"/>
              <a:pPr/>
              <a:t>57</a:t>
            </a:fld>
            <a:endParaRPr lang="en-US"/>
          </a:p>
        </p:txBody>
      </p:sp>
      <p:pic>
        <p:nvPicPr>
          <p:cNvPr id="7" name="Picture 6">
            <a:extLst>
              <a:ext uri="{FF2B5EF4-FFF2-40B4-BE49-F238E27FC236}">
                <a16:creationId xmlns:a16="http://schemas.microsoft.com/office/drawing/2014/main" id="{AEA9601D-87C5-E661-8320-AF84B4B07C8C}"/>
              </a:ext>
            </a:extLst>
          </p:cNvPr>
          <p:cNvPicPr>
            <a:picLocks noChangeAspect="1"/>
          </p:cNvPicPr>
          <p:nvPr/>
        </p:nvPicPr>
        <p:blipFill>
          <a:blip r:embed="rId4"/>
          <a:stretch>
            <a:fillRect/>
          </a:stretch>
        </p:blipFill>
        <p:spPr>
          <a:xfrm>
            <a:off x="429685" y="1645975"/>
            <a:ext cx="7954979" cy="4364810"/>
          </a:xfrm>
          <a:prstGeom prst="rect">
            <a:avLst/>
          </a:prstGeom>
        </p:spPr>
      </p:pic>
      <p:sp>
        <p:nvSpPr>
          <p:cNvPr id="9" name="TextBox 8">
            <a:extLst>
              <a:ext uri="{FF2B5EF4-FFF2-40B4-BE49-F238E27FC236}">
                <a16:creationId xmlns:a16="http://schemas.microsoft.com/office/drawing/2014/main" id="{97A8F869-B7ED-5682-1702-520529BA51C9}"/>
              </a:ext>
            </a:extLst>
          </p:cNvPr>
          <p:cNvSpPr txBox="1"/>
          <p:nvPr/>
        </p:nvSpPr>
        <p:spPr>
          <a:xfrm>
            <a:off x="-619433" y="5986201"/>
            <a:ext cx="6105832" cy="338554"/>
          </a:xfrm>
          <a:prstGeom prst="rect">
            <a:avLst/>
          </a:prstGeom>
          <a:noFill/>
        </p:spPr>
        <p:txBody>
          <a:bodyPr wrap="square">
            <a:spAutoFit/>
          </a:bodyPr>
          <a:lstStyle/>
          <a:p>
            <a:pPr marL="0" indent="0" algn="ctr">
              <a:spcBef>
                <a:spcPts val="0"/>
              </a:spcBef>
              <a:buNone/>
            </a:pPr>
            <a:r>
              <a:rPr lang="en-US" sz="1600" b="1" dirty="0">
                <a:solidFill>
                  <a:schemeClr val="tx1"/>
                </a:solidFill>
              </a:rPr>
              <a:t>Recommended for High-volume users</a:t>
            </a:r>
            <a:endParaRPr lang="en-US" sz="1600" dirty="0">
              <a:solidFill>
                <a:schemeClr val="tx1"/>
              </a:solidFill>
            </a:endParaRPr>
          </a:p>
        </p:txBody>
      </p:sp>
      <p:sp>
        <p:nvSpPr>
          <p:cNvPr id="10" name="Left Brace 9">
            <a:extLst>
              <a:ext uri="{FF2B5EF4-FFF2-40B4-BE49-F238E27FC236}">
                <a16:creationId xmlns:a16="http://schemas.microsoft.com/office/drawing/2014/main" id="{7AF0CED4-A42A-27A4-92F3-CE560804569E}"/>
              </a:ext>
            </a:extLst>
          </p:cNvPr>
          <p:cNvSpPr/>
          <p:nvPr/>
        </p:nvSpPr>
        <p:spPr bwMode="auto">
          <a:xfrm>
            <a:off x="8474778" y="1574856"/>
            <a:ext cx="987720" cy="4305300"/>
          </a:xfrm>
          <a:prstGeom prst="leftBrace">
            <a:avLst>
              <a:gd name="adj1" fmla="val 8333"/>
              <a:gd name="adj2" fmla="val 50000"/>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99"/>
              </a:solidFill>
              <a:effectLst/>
              <a:latin typeface="Arial" charset="0"/>
            </a:endParaRPr>
          </a:p>
        </p:txBody>
      </p:sp>
      <p:pic>
        <p:nvPicPr>
          <p:cNvPr id="11" name="Picture 10">
            <a:extLst>
              <a:ext uri="{FF2B5EF4-FFF2-40B4-BE49-F238E27FC236}">
                <a16:creationId xmlns:a16="http://schemas.microsoft.com/office/drawing/2014/main" id="{DF43390C-AF1D-DBA3-80A6-B39987D50FC2}"/>
              </a:ext>
            </a:extLst>
          </p:cNvPr>
          <p:cNvPicPr>
            <a:picLocks noChangeAspect="1"/>
          </p:cNvPicPr>
          <p:nvPr/>
        </p:nvPicPr>
        <p:blipFill>
          <a:blip r:embed="rId5"/>
          <a:stretch>
            <a:fillRect/>
          </a:stretch>
        </p:blipFill>
        <p:spPr>
          <a:xfrm>
            <a:off x="9353794" y="1880494"/>
            <a:ext cx="2376515" cy="3694022"/>
          </a:xfrm>
          <a:prstGeom prst="rect">
            <a:avLst/>
          </a:prstGeom>
        </p:spPr>
      </p:pic>
    </p:spTree>
    <p:custDataLst>
      <p:tags r:id="rId1"/>
    </p:custDataLst>
    <p:extLst>
      <p:ext uri="{BB962C8B-B14F-4D97-AF65-F5344CB8AC3E}">
        <p14:creationId xmlns:p14="http://schemas.microsoft.com/office/powerpoint/2010/main" val="225643820"/>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Bulk Queries</a:t>
            </a:r>
          </a:p>
        </p:txBody>
      </p:sp>
      <p:sp>
        <p:nvSpPr>
          <p:cNvPr id="2" name="Slide Number Placeholder 1"/>
          <p:cNvSpPr>
            <a:spLocks noGrp="1"/>
          </p:cNvSpPr>
          <p:nvPr>
            <p:ph type="sldNum" sz="quarter" idx="4"/>
          </p:nvPr>
        </p:nvSpPr>
        <p:spPr/>
        <p:txBody>
          <a:bodyPr/>
          <a:lstStyle/>
          <a:p>
            <a:fld id="{A01475F6-15BF-E945-87A6-683076D41687}" type="slidenum">
              <a:rPr lang="en-US" smtClean="0"/>
              <a:pPr/>
              <a:t>58</a:t>
            </a:fld>
            <a:endParaRPr lang="en-US"/>
          </a:p>
        </p:txBody>
      </p:sp>
      <p:sp>
        <p:nvSpPr>
          <p:cNvPr id="7" name="Content Placeholder 5">
            <a:extLst>
              <a:ext uri="{FF2B5EF4-FFF2-40B4-BE49-F238E27FC236}">
                <a16:creationId xmlns:a16="http://schemas.microsoft.com/office/drawing/2014/main" id="{4F2FD4F7-AE51-A801-2042-150B30EEE815}"/>
              </a:ext>
            </a:extLst>
          </p:cNvPr>
          <p:cNvSpPr>
            <a:spLocks noGrp="1"/>
          </p:cNvSpPr>
          <p:nvPr>
            <p:ph idx="1"/>
          </p:nvPr>
        </p:nvSpPr>
        <p:spPr>
          <a:xfrm>
            <a:off x="457200" y="1519083"/>
            <a:ext cx="11402728" cy="4762447"/>
          </a:xfrm>
        </p:spPr>
        <p:txBody>
          <a:bodyPr vert="horz" lIns="91440" tIns="45720" rIns="91440" bIns="45720" rtlCol="0" anchor="t">
            <a:noAutofit/>
          </a:bodyPr>
          <a:lstStyle/>
          <a:p>
            <a:pPr>
              <a:buClr>
                <a:srgbClr val="0070C0"/>
              </a:buClr>
              <a:buSzPct val="100000"/>
            </a:pPr>
            <a:r>
              <a:rPr lang="en-US" sz="2400" b="1" dirty="0">
                <a:solidFill>
                  <a:srgbClr val="262626"/>
                </a:solidFill>
                <a:latin typeface="Arial"/>
                <a:cs typeface="Arial"/>
              </a:rPr>
              <a:t>How does an employer or consortium/third-party administrator (C/TPA) submit multiple query consent requests at one time? </a:t>
            </a:r>
            <a:endParaRPr lang="en-US" sz="2400" b="1" dirty="0">
              <a:solidFill>
                <a:srgbClr val="262626"/>
              </a:solidFill>
            </a:endParaRPr>
          </a:p>
          <a:p>
            <a:pPr lvl="1">
              <a:buClr>
                <a:schemeClr val="accent2"/>
              </a:buClr>
              <a:buSzPct val="100000"/>
              <a:buFontTx/>
              <a:buChar char="‒"/>
            </a:pPr>
            <a:r>
              <a:rPr lang="en-US" dirty="0">
                <a:solidFill>
                  <a:srgbClr val="262626"/>
                </a:solidFill>
                <a:latin typeface="Arial"/>
                <a:cs typeface="Arial"/>
              </a:rPr>
              <a:t>Log in to the Clearinghouse. Navigate to “My Dashboard &gt; Queries &gt; Submit a Bulk Upload.”</a:t>
            </a:r>
          </a:p>
          <a:p>
            <a:pPr lvl="1">
              <a:buClr>
                <a:schemeClr val="accent2"/>
              </a:buClr>
              <a:buSzPct val="100000"/>
              <a:buFontTx/>
              <a:buChar char="‒"/>
            </a:pPr>
            <a:r>
              <a:rPr lang="en-US" dirty="0">
                <a:solidFill>
                  <a:srgbClr val="262626"/>
                </a:solidFill>
              </a:rPr>
              <a:t>Download the </a:t>
            </a:r>
            <a:r>
              <a:rPr lang="en-US" dirty="0">
                <a:solidFill>
                  <a:schemeClr val="tx1"/>
                </a:solidFill>
                <a:hlinkClick r:id="rId4"/>
              </a:rPr>
              <a:t>Bulk Upload Template File</a:t>
            </a:r>
            <a:r>
              <a:rPr lang="en-US" dirty="0"/>
              <a:t>. </a:t>
            </a:r>
          </a:p>
        </p:txBody>
      </p:sp>
      <p:sp>
        <p:nvSpPr>
          <p:cNvPr id="8" name="Content Placeholder 5">
            <a:extLst>
              <a:ext uri="{FF2B5EF4-FFF2-40B4-BE49-F238E27FC236}">
                <a16:creationId xmlns:a16="http://schemas.microsoft.com/office/drawing/2014/main" id="{252E73E5-3A7A-8E0A-93C2-A3F0FE58CF4F}"/>
              </a:ext>
            </a:extLst>
          </p:cNvPr>
          <p:cNvSpPr txBox="1">
            <a:spLocks/>
          </p:cNvSpPr>
          <p:nvPr/>
        </p:nvSpPr>
        <p:spPr>
          <a:xfrm>
            <a:off x="457199" y="3141406"/>
            <a:ext cx="4894446" cy="27315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EEB111"/>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2"/>
              </a:buClr>
              <a:buSzPct val="100000"/>
              <a:buFont typeface="Arial" panose="020B0604020202020204" pitchFamily="34" charset="0"/>
              <a:buChar char="‒"/>
            </a:pPr>
            <a:r>
              <a:rPr lang="en-US" sz="2000" dirty="0">
                <a:solidFill>
                  <a:srgbClr val="262626"/>
                </a:solidFill>
                <a:latin typeface="Arial"/>
                <a:cs typeface="Arial"/>
              </a:rPr>
              <a:t>Edit the template file to include the appropriate driver information.</a:t>
            </a:r>
          </a:p>
          <a:p>
            <a:pPr lvl="2">
              <a:buClr>
                <a:schemeClr val="accent2"/>
              </a:buClr>
              <a:buSzPct val="100000"/>
              <a:buFont typeface="Cambria Math" panose="02040503050406030204" pitchFamily="18" charset="0"/>
              <a:buChar char="∘"/>
            </a:pPr>
            <a:r>
              <a:rPr lang="en-US" sz="1800" dirty="0">
                <a:solidFill>
                  <a:srgbClr val="262626"/>
                </a:solidFill>
                <a:latin typeface="Arial"/>
                <a:cs typeface="Arial"/>
              </a:rPr>
              <a:t>Note: C/TPAs: If you work with multiple employers, you will need to upload a separate file for each employer.</a:t>
            </a:r>
          </a:p>
          <a:p>
            <a:pPr lvl="1">
              <a:buClr>
                <a:schemeClr val="accent2"/>
              </a:buClr>
              <a:buSzPct val="100000"/>
              <a:buFont typeface="Arial" panose="020B0604020202020204" pitchFamily="34" charset="0"/>
              <a:buChar char="‒"/>
            </a:pPr>
            <a:r>
              <a:rPr lang="en-US" sz="2000" dirty="0">
                <a:solidFill>
                  <a:srgbClr val="262626"/>
                </a:solidFill>
                <a:latin typeface="Arial"/>
                <a:cs typeface="Arial"/>
              </a:rPr>
              <a:t>Click </a:t>
            </a:r>
            <a:r>
              <a:rPr lang="en-US" sz="2000" b="1" dirty="0">
                <a:solidFill>
                  <a:srgbClr val="262626"/>
                </a:solidFill>
                <a:latin typeface="Arial"/>
                <a:cs typeface="Arial"/>
              </a:rPr>
              <a:t>Choose a file…</a:t>
            </a:r>
            <a:r>
              <a:rPr lang="en-US" sz="2000" dirty="0">
                <a:solidFill>
                  <a:srgbClr val="262626"/>
                </a:solidFill>
                <a:latin typeface="Arial"/>
                <a:cs typeface="Arial"/>
              </a:rPr>
              <a:t>, select your file, and click </a:t>
            </a:r>
            <a:r>
              <a:rPr lang="en-US" sz="2000" b="1" dirty="0">
                <a:solidFill>
                  <a:srgbClr val="262626"/>
                </a:solidFill>
                <a:latin typeface="Arial"/>
                <a:cs typeface="Arial"/>
              </a:rPr>
              <a:t>Upload File</a:t>
            </a:r>
            <a:r>
              <a:rPr lang="en-US" sz="2000" dirty="0">
                <a:solidFill>
                  <a:srgbClr val="262626"/>
                </a:solidFill>
                <a:latin typeface="Arial"/>
                <a:cs typeface="Arial"/>
              </a:rPr>
              <a:t>.</a:t>
            </a:r>
          </a:p>
        </p:txBody>
      </p:sp>
      <p:pic>
        <p:nvPicPr>
          <p:cNvPr id="9" name="Picture 8">
            <a:extLst>
              <a:ext uri="{FF2B5EF4-FFF2-40B4-BE49-F238E27FC236}">
                <a16:creationId xmlns:a16="http://schemas.microsoft.com/office/drawing/2014/main" id="{0D866F11-059D-91F2-3CFC-8F3B4B02051D}"/>
              </a:ext>
            </a:extLst>
          </p:cNvPr>
          <p:cNvPicPr>
            <a:picLocks noChangeAspect="1"/>
          </p:cNvPicPr>
          <p:nvPr/>
        </p:nvPicPr>
        <p:blipFill>
          <a:blip r:embed="rId5"/>
          <a:stretch>
            <a:fillRect/>
          </a:stretch>
        </p:blipFill>
        <p:spPr>
          <a:xfrm>
            <a:off x="5659655" y="3372629"/>
            <a:ext cx="6075145" cy="2908901"/>
          </a:xfrm>
          <a:prstGeom prst="rect">
            <a:avLst/>
          </a:prstGeom>
          <a:ln>
            <a:solidFill>
              <a:srgbClr val="E7E7E9"/>
            </a:solidFill>
          </a:ln>
        </p:spPr>
      </p:pic>
      <p:pic>
        <p:nvPicPr>
          <p:cNvPr id="10" name="Picture 9">
            <a:extLst>
              <a:ext uri="{FF2B5EF4-FFF2-40B4-BE49-F238E27FC236}">
                <a16:creationId xmlns:a16="http://schemas.microsoft.com/office/drawing/2014/main" id="{7D529B89-30C2-A3E6-EBAF-362A57CC832A}"/>
              </a:ext>
            </a:extLst>
          </p:cNvPr>
          <p:cNvPicPr>
            <a:picLocks noChangeAspect="1"/>
          </p:cNvPicPr>
          <p:nvPr/>
        </p:nvPicPr>
        <p:blipFill>
          <a:blip r:embed="rId6"/>
          <a:stretch>
            <a:fillRect/>
          </a:stretch>
        </p:blipFill>
        <p:spPr>
          <a:xfrm>
            <a:off x="7887544" y="4619797"/>
            <a:ext cx="408467" cy="414564"/>
          </a:xfrm>
          <a:prstGeom prst="rect">
            <a:avLst/>
          </a:prstGeom>
        </p:spPr>
      </p:pic>
    </p:spTree>
    <p:custDataLst>
      <p:tags r:id="rId1"/>
    </p:custDataLst>
    <p:extLst>
      <p:ext uri="{BB962C8B-B14F-4D97-AF65-F5344CB8AC3E}">
        <p14:creationId xmlns:p14="http://schemas.microsoft.com/office/powerpoint/2010/main" val="2107816563"/>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Return-to-Duty</a:t>
            </a:r>
          </a:p>
        </p:txBody>
      </p:sp>
      <p:sp>
        <p:nvSpPr>
          <p:cNvPr id="2" name="Slide Number Placeholder 1"/>
          <p:cNvSpPr>
            <a:spLocks noGrp="1"/>
          </p:cNvSpPr>
          <p:nvPr>
            <p:ph type="sldNum" sz="quarter" idx="4"/>
          </p:nvPr>
        </p:nvSpPr>
        <p:spPr/>
        <p:txBody>
          <a:bodyPr/>
          <a:lstStyle/>
          <a:p>
            <a:fld id="{A01475F6-15BF-E945-87A6-683076D41687}" type="slidenum">
              <a:rPr lang="en-US" smtClean="0"/>
              <a:pPr/>
              <a:t>59</a:t>
            </a:fld>
            <a:endParaRPr lang="en-US"/>
          </a:p>
        </p:txBody>
      </p:sp>
      <p:sp>
        <p:nvSpPr>
          <p:cNvPr id="7" name="Content Placeholder 2">
            <a:extLst>
              <a:ext uri="{FF2B5EF4-FFF2-40B4-BE49-F238E27FC236}">
                <a16:creationId xmlns:a16="http://schemas.microsoft.com/office/drawing/2014/main" id="{AC79DD4B-9DF3-DAFB-E2EE-1EF0AD5B9442}"/>
              </a:ext>
            </a:extLst>
          </p:cNvPr>
          <p:cNvSpPr>
            <a:spLocks noGrp="1"/>
          </p:cNvSpPr>
          <p:nvPr>
            <p:ph idx="1"/>
          </p:nvPr>
        </p:nvSpPr>
        <p:spPr>
          <a:xfrm>
            <a:off x="457200" y="1597344"/>
            <a:ext cx="11277600" cy="4938088"/>
          </a:xfrm>
        </p:spPr>
        <p:txBody>
          <a:bodyPr vert="horz" lIns="91440" tIns="45720" rIns="91440" bIns="45720" rtlCol="0" anchor="t">
            <a:normAutofit/>
          </a:bodyPr>
          <a:lstStyle/>
          <a:p>
            <a:pPr lvl="0">
              <a:buClr>
                <a:srgbClr val="0070C0"/>
              </a:buClr>
              <a:buSzPct val="100000"/>
            </a:pPr>
            <a:r>
              <a:rPr lang="en-US" sz="2400" b="1" dirty="0"/>
              <a:t>Will a driver’s follow-up testing plan be available in the Clearinghouse? </a:t>
            </a:r>
          </a:p>
          <a:p>
            <a:pPr lvl="1">
              <a:buClr>
                <a:srgbClr val="0070C0"/>
              </a:buClr>
              <a:buSzPct val="100000"/>
              <a:buFontTx/>
              <a:buChar char="‒"/>
            </a:pPr>
            <a:r>
              <a:rPr lang="en-US" dirty="0">
                <a:solidFill>
                  <a:srgbClr val="262626"/>
                </a:solidFill>
              </a:rPr>
              <a:t>No, follow-up testing plans will not be uploaded into the Clearinghouse.</a:t>
            </a:r>
          </a:p>
          <a:p>
            <a:pPr lvl="1">
              <a:buClr>
                <a:srgbClr val="0070C0"/>
              </a:buClr>
              <a:buSzPct val="100000"/>
              <a:buFontTx/>
              <a:buChar char="‒"/>
            </a:pPr>
            <a:r>
              <a:rPr lang="en-US" dirty="0">
                <a:solidFill>
                  <a:srgbClr val="262626"/>
                </a:solidFill>
                <a:latin typeface="Arial"/>
                <a:cs typeface="Arial"/>
              </a:rPr>
              <a:t>When a prospective employee has not completed a follow-up testing plan prescribed by the SAP, the subsequent new employer must obtain the follow-up testing plan from the previous employer as required in § </a:t>
            </a:r>
            <a:r>
              <a:rPr lang="en-US" dirty="0">
                <a:latin typeface="Arial"/>
                <a:cs typeface="Arial"/>
                <a:hlinkClick r:id="rId4"/>
              </a:rPr>
              <a:t>382.413</a:t>
            </a:r>
            <a:r>
              <a:rPr lang="en-US" dirty="0">
                <a:solidFill>
                  <a:srgbClr val="262626"/>
                </a:solidFill>
                <a:latin typeface="Arial"/>
                <a:cs typeface="Arial"/>
              </a:rPr>
              <a:t>, continue administering the remaining follow-up tests, and report the date the follow-up testing plan was complete to the Clearinghouse.</a:t>
            </a:r>
          </a:p>
          <a:p>
            <a:pPr>
              <a:buClr>
                <a:srgbClr val="0070C0"/>
              </a:buClr>
              <a:buSzPct val="100000"/>
            </a:pPr>
            <a:r>
              <a:rPr lang="en-US" sz="2400" b="1" dirty="0"/>
              <a:t>Will follow-up testing be tracked within the Clearinghouse?</a:t>
            </a:r>
          </a:p>
          <a:p>
            <a:pPr lvl="1">
              <a:buClr>
                <a:schemeClr val="accent2"/>
              </a:buClr>
              <a:buSzPct val="100000"/>
              <a:buFontTx/>
              <a:buChar char="‒"/>
            </a:pPr>
            <a:r>
              <a:rPr lang="en-US" dirty="0">
                <a:solidFill>
                  <a:srgbClr val="262626"/>
                </a:solidFill>
              </a:rPr>
              <a:t>No, follow-up testing will not be tracked in the Clearinghouse.</a:t>
            </a:r>
          </a:p>
          <a:p>
            <a:pPr lvl="1">
              <a:buClr>
                <a:schemeClr val="accent2"/>
              </a:buClr>
              <a:buSzPct val="100000"/>
              <a:buFontTx/>
              <a:buChar char="‒"/>
            </a:pPr>
            <a:r>
              <a:rPr lang="en-US" dirty="0">
                <a:solidFill>
                  <a:srgbClr val="262626"/>
                </a:solidFill>
                <a:latin typeface="Arial"/>
                <a:cs typeface="Arial"/>
              </a:rPr>
              <a:t>The follow-up testing plan completion date is reported to the Clearinghouse.</a:t>
            </a:r>
          </a:p>
          <a:p>
            <a:pPr lvl="1">
              <a:buClr>
                <a:schemeClr val="accent2"/>
              </a:buClr>
              <a:buSzPct val="100000"/>
              <a:buFontTx/>
              <a:buChar char="‒"/>
            </a:pPr>
            <a:r>
              <a:rPr lang="en-US" dirty="0">
                <a:solidFill>
                  <a:srgbClr val="262626"/>
                </a:solidFill>
              </a:rPr>
              <a:t>However, if there is a positive follow-up test result, it must be reported as a new violation.</a:t>
            </a:r>
          </a:p>
          <a:p>
            <a:pPr lvl="1">
              <a:buClr>
                <a:schemeClr val="accent2"/>
              </a:buClr>
              <a:buSzPct val="100000"/>
              <a:buFontTx/>
              <a:buChar char="‒"/>
            </a:pPr>
            <a:r>
              <a:rPr lang="en-US" dirty="0">
                <a:solidFill>
                  <a:srgbClr val="262626"/>
                </a:solidFill>
              </a:rPr>
              <a:t>The RTD process would be re-initiated after the new violation is entered.</a:t>
            </a:r>
          </a:p>
        </p:txBody>
      </p:sp>
    </p:spTree>
    <p:custDataLst>
      <p:tags r:id="rId1"/>
    </p:custDataLst>
    <p:extLst>
      <p:ext uri="{BB962C8B-B14F-4D97-AF65-F5344CB8AC3E}">
        <p14:creationId xmlns:p14="http://schemas.microsoft.com/office/powerpoint/2010/main" val="261736772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Who is required to use the Clearinghouse?</a:t>
            </a:r>
          </a:p>
        </p:txBody>
      </p:sp>
      <p:sp>
        <p:nvSpPr>
          <p:cNvPr id="2" name="Slide Number Placeholder 1"/>
          <p:cNvSpPr>
            <a:spLocks noGrp="1"/>
          </p:cNvSpPr>
          <p:nvPr>
            <p:ph type="sldNum" sz="quarter" idx="4"/>
          </p:nvPr>
        </p:nvSpPr>
        <p:spPr/>
        <p:txBody>
          <a:bodyPr/>
          <a:lstStyle/>
          <a:p>
            <a:fld id="{A01475F6-15BF-E945-87A6-683076D41687}" type="slidenum">
              <a:rPr lang="en-US" smtClean="0"/>
              <a:pPr/>
              <a:t>6</a:t>
            </a:fld>
            <a:endParaRPr lang="en-US"/>
          </a:p>
        </p:txBody>
      </p:sp>
      <p:sp>
        <p:nvSpPr>
          <p:cNvPr id="6" name="Content Placeholder 1">
            <a:extLst>
              <a:ext uri="{FF2B5EF4-FFF2-40B4-BE49-F238E27FC236}">
                <a16:creationId xmlns:a16="http://schemas.microsoft.com/office/drawing/2014/main" id="{9BF1A809-A5ED-8633-A955-04FB2FC5565B}"/>
              </a:ext>
            </a:extLst>
          </p:cNvPr>
          <p:cNvSpPr>
            <a:spLocks noGrp="1"/>
          </p:cNvSpPr>
          <p:nvPr>
            <p:ph idx="1"/>
          </p:nvPr>
        </p:nvSpPr>
        <p:spPr>
          <a:xfrm>
            <a:off x="429686" y="1658807"/>
            <a:ext cx="11405127" cy="4328888"/>
          </a:xfrm>
        </p:spPr>
        <p:txBody>
          <a:bodyPr/>
          <a:lstStyle/>
          <a:p>
            <a:pPr>
              <a:lnSpc>
                <a:spcPct val="150000"/>
              </a:lnSpc>
              <a:buSzPct val="200000"/>
              <a:buBlip>
                <a:blip r:embed="rId4"/>
              </a:buBlip>
            </a:pPr>
            <a:r>
              <a:rPr lang="en-US" dirty="0">
                <a:solidFill>
                  <a:srgbClr val="262626"/>
                </a:solidFill>
              </a:rPr>
              <a:t>Drivers who hold commercial driver’s licenses (CDLs) or commercial learner’s  </a:t>
            </a:r>
          </a:p>
          <a:p>
            <a:pPr marL="0" indent="0">
              <a:spcBef>
                <a:spcPts val="0"/>
              </a:spcBef>
              <a:buSzPct val="200000"/>
              <a:buNone/>
            </a:pPr>
            <a:r>
              <a:rPr lang="en-US" dirty="0">
                <a:solidFill>
                  <a:srgbClr val="262626"/>
                </a:solidFill>
              </a:rPr>
              <a:t>       permits (CLPs)</a:t>
            </a:r>
          </a:p>
          <a:p>
            <a:pPr>
              <a:lnSpc>
                <a:spcPct val="150000"/>
              </a:lnSpc>
              <a:buSzPct val="200000"/>
              <a:buBlip>
                <a:blip r:embed="rId4"/>
              </a:buBlip>
            </a:pPr>
            <a:r>
              <a:rPr lang="en-US" dirty="0">
                <a:solidFill>
                  <a:srgbClr val="262626"/>
                </a:solidFill>
              </a:rPr>
              <a:t>Employers of CDL drivers who operate commercial motor vehicles (CMVs)</a:t>
            </a:r>
          </a:p>
          <a:p>
            <a:pPr>
              <a:lnSpc>
                <a:spcPct val="150000"/>
              </a:lnSpc>
              <a:buSzPct val="200000"/>
              <a:buBlip>
                <a:blip r:embed="rId4"/>
              </a:buBlip>
            </a:pPr>
            <a:r>
              <a:rPr lang="en-US" dirty="0">
                <a:solidFill>
                  <a:srgbClr val="262626"/>
                </a:solidFill>
              </a:rPr>
              <a:t>Consortia/Third-Party Administrations (C/TPAs)</a:t>
            </a:r>
          </a:p>
          <a:p>
            <a:pPr>
              <a:lnSpc>
                <a:spcPct val="150000"/>
              </a:lnSpc>
              <a:buSzPct val="200000"/>
              <a:buBlip>
                <a:blip r:embed="rId4"/>
              </a:buBlip>
            </a:pPr>
            <a:r>
              <a:rPr lang="en-US" dirty="0">
                <a:solidFill>
                  <a:srgbClr val="262626"/>
                </a:solidFill>
              </a:rPr>
              <a:t>Medical Review Officers (MROs)</a:t>
            </a:r>
          </a:p>
          <a:p>
            <a:pPr>
              <a:lnSpc>
                <a:spcPct val="150000"/>
              </a:lnSpc>
              <a:buSzPct val="200000"/>
              <a:buBlip>
                <a:blip r:embed="rId4"/>
              </a:buBlip>
            </a:pPr>
            <a:r>
              <a:rPr lang="en-US" dirty="0">
                <a:solidFill>
                  <a:srgbClr val="262626"/>
                </a:solidFill>
              </a:rPr>
              <a:t>Substance Abuse Professionals (SAPs)</a:t>
            </a:r>
          </a:p>
          <a:p>
            <a:pPr>
              <a:lnSpc>
                <a:spcPct val="150000"/>
              </a:lnSpc>
              <a:buSzPct val="200000"/>
              <a:buBlip>
                <a:blip r:embed="rId4"/>
              </a:buBlip>
            </a:pPr>
            <a:r>
              <a:rPr lang="en-US" dirty="0">
                <a:solidFill>
                  <a:srgbClr val="262626"/>
                </a:solidFill>
              </a:rPr>
              <a:t>State Drivers Licensing Agencies (SDLAs)</a:t>
            </a:r>
          </a:p>
          <a:p>
            <a:endParaRPr lang="en-US" dirty="0"/>
          </a:p>
        </p:txBody>
      </p:sp>
      <p:pic>
        <p:nvPicPr>
          <p:cNvPr id="8" name="Picture 7">
            <a:extLst>
              <a:ext uri="{FF2B5EF4-FFF2-40B4-BE49-F238E27FC236}">
                <a16:creationId xmlns:a16="http://schemas.microsoft.com/office/drawing/2014/main" id="{59C3DCEB-EC8B-74F8-9A0E-ABF5C9E50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4900" y="3685920"/>
            <a:ext cx="2374901" cy="2448180"/>
          </a:xfrm>
          <a:prstGeom prst="rect">
            <a:avLst/>
          </a:prstGeom>
        </p:spPr>
      </p:pic>
    </p:spTree>
    <p:custDataLst>
      <p:tags r:id="rId1"/>
    </p:custDataLst>
    <p:extLst>
      <p:ext uri="{BB962C8B-B14F-4D97-AF65-F5344CB8AC3E}">
        <p14:creationId xmlns:p14="http://schemas.microsoft.com/office/powerpoint/2010/main" val="2080938826"/>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FAQs – General</a:t>
            </a:r>
          </a:p>
        </p:txBody>
      </p:sp>
      <p:sp>
        <p:nvSpPr>
          <p:cNvPr id="2" name="Slide Number Placeholder 1"/>
          <p:cNvSpPr>
            <a:spLocks noGrp="1"/>
          </p:cNvSpPr>
          <p:nvPr>
            <p:ph type="sldNum" sz="quarter" idx="4"/>
          </p:nvPr>
        </p:nvSpPr>
        <p:spPr/>
        <p:txBody>
          <a:bodyPr/>
          <a:lstStyle/>
          <a:p>
            <a:fld id="{A01475F6-15BF-E945-87A6-683076D41687}" type="slidenum">
              <a:rPr lang="en-US" smtClean="0"/>
              <a:pPr/>
              <a:t>60</a:t>
            </a:fld>
            <a:endParaRPr lang="en-US"/>
          </a:p>
        </p:txBody>
      </p:sp>
      <p:sp>
        <p:nvSpPr>
          <p:cNvPr id="6" name="Content Placeholder 7">
            <a:extLst>
              <a:ext uri="{FF2B5EF4-FFF2-40B4-BE49-F238E27FC236}">
                <a16:creationId xmlns:a16="http://schemas.microsoft.com/office/drawing/2014/main" id="{E151FFEE-06C3-6B9E-7539-251711196FA2}"/>
              </a:ext>
            </a:extLst>
          </p:cNvPr>
          <p:cNvSpPr>
            <a:spLocks noGrp="1"/>
          </p:cNvSpPr>
          <p:nvPr>
            <p:ph idx="1"/>
          </p:nvPr>
        </p:nvSpPr>
        <p:spPr>
          <a:xfrm>
            <a:off x="457200" y="1523819"/>
            <a:ext cx="11277600" cy="4938088"/>
          </a:xfrm>
        </p:spPr>
        <p:txBody>
          <a:bodyPr vert="horz" lIns="91440" tIns="45720" rIns="91440" bIns="45720" rtlCol="0" anchor="t">
            <a:normAutofit/>
          </a:bodyPr>
          <a:lstStyle/>
          <a:p>
            <a:pPr>
              <a:buClr>
                <a:srgbClr val="0070C0"/>
              </a:buClr>
              <a:buSzPct val="100000"/>
            </a:pPr>
            <a:r>
              <a:rPr lang="en-US" sz="2400" b="1" dirty="0"/>
              <a:t>If a driver is on the road and unable to access a computer, how can the driver access the Clearinghouse?</a:t>
            </a:r>
          </a:p>
          <a:p>
            <a:pPr lvl="1">
              <a:buClr>
                <a:srgbClr val="0070C0"/>
              </a:buClr>
              <a:buSzPct val="100000"/>
              <a:buFont typeface="Arial" panose="020B0604020202020204" pitchFamily="34" charset="0"/>
              <a:buChar char="‒"/>
            </a:pPr>
            <a:r>
              <a:rPr lang="en-US" dirty="0">
                <a:solidFill>
                  <a:srgbClr val="262626"/>
                </a:solidFill>
              </a:rPr>
              <a:t>The Clearinghouse is mobile-friendly. The driver will be able to access the Clearinghouse from a smart phone, log in and view their information as well as provide consent and identify their substance abuse professional, if applicable.</a:t>
            </a:r>
          </a:p>
          <a:p>
            <a:pPr lvl="0">
              <a:buClr>
                <a:srgbClr val="0070C0"/>
              </a:buClr>
              <a:buSzPct val="100000"/>
            </a:pPr>
            <a:r>
              <a:rPr lang="en-US" sz="2400" b="1" dirty="0"/>
              <a:t>Will FAQs and other outreach materials about the Clearinghouse be updated?</a:t>
            </a:r>
            <a:endParaRPr lang="en-US" sz="2400" dirty="0"/>
          </a:p>
          <a:p>
            <a:pPr lvl="1">
              <a:buClr>
                <a:schemeClr val="accent2"/>
              </a:buClr>
              <a:buSzPct val="100000"/>
              <a:buFont typeface="Arial" panose="020B0604020202020204" pitchFamily="34" charset="0"/>
              <a:buChar char="‒"/>
            </a:pPr>
            <a:r>
              <a:rPr lang="en-US" dirty="0">
                <a:solidFill>
                  <a:srgbClr val="262626"/>
                </a:solidFill>
                <a:latin typeface="Arial"/>
                <a:cs typeface="Arial"/>
              </a:rPr>
              <a:t>Yes, the Clearinghouse website at </a:t>
            </a:r>
            <a:r>
              <a:rPr lang="en-US" u="sng" dirty="0">
                <a:latin typeface="Arial"/>
                <a:cs typeface="Arial"/>
                <a:hlinkClick r:id="rId4"/>
              </a:rPr>
              <a:t>https://clearinghouse.fmcsa.dot.gov</a:t>
            </a:r>
            <a:r>
              <a:rPr lang="en-US" b="1" dirty="0">
                <a:latin typeface="Arial"/>
                <a:cs typeface="Arial"/>
              </a:rPr>
              <a:t> </a:t>
            </a:r>
            <a:r>
              <a:rPr lang="en-US" dirty="0">
                <a:solidFill>
                  <a:srgbClr val="262626"/>
                </a:solidFill>
                <a:latin typeface="Arial"/>
                <a:cs typeface="Arial"/>
              </a:rPr>
              <a:t>will be updated regularly with new information, including the factsheet and FAQs. In addition, you will be able to sign up for email updates.</a:t>
            </a:r>
          </a:p>
        </p:txBody>
      </p:sp>
    </p:spTree>
    <p:custDataLst>
      <p:tags r:id="rId1"/>
    </p:custDataLst>
    <p:extLst>
      <p:ext uri="{BB962C8B-B14F-4D97-AF65-F5344CB8AC3E}">
        <p14:creationId xmlns:p14="http://schemas.microsoft.com/office/powerpoint/2010/main" val="674588552"/>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77249" y="1594075"/>
            <a:ext cx="3288176" cy="3669848"/>
          </a:xfrm>
        </p:spPr>
        <p:txBody>
          <a:bodyPr/>
          <a:lstStyle/>
          <a:p>
            <a:pPr algn="ctr"/>
            <a:r>
              <a:rPr lang="en-US" sz="4400" dirty="0">
                <a:solidFill>
                  <a:srgbClr val="001647"/>
                </a:solidFill>
              </a:rPr>
              <a:t>Are you registered? If not, register today.</a:t>
            </a:r>
            <a:endParaRPr lang="en-US" dirty="0">
              <a:solidFill>
                <a:srgbClr val="001647"/>
              </a:solidFill>
            </a:endParaRP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91" t="378" r="49001" b="400"/>
          <a:stretch/>
        </p:blipFill>
        <p:spPr>
          <a:xfrm>
            <a:off x="8054529" y="0"/>
            <a:ext cx="4137471" cy="6858000"/>
          </a:xfrm>
        </p:spPr>
      </p:pic>
      <p:sp>
        <p:nvSpPr>
          <p:cNvPr id="8" name="Text Placeholder 3"/>
          <p:cNvSpPr>
            <a:spLocks noGrp="1"/>
          </p:cNvSpPr>
          <p:nvPr>
            <p:ph type="body" sz="quarter" idx="11"/>
          </p:nvPr>
        </p:nvSpPr>
        <p:spPr>
          <a:xfrm>
            <a:off x="4326731" y="1143903"/>
            <a:ext cx="3538538" cy="4570193"/>
          </a:xfrm>
        </p:spPr>
        <p:txBody>
          <a:bodyPr/>
          <a:lstStyle/>
          <a:p>
            <a:pPr>
              <a:spcAft>
                <a:spcPts val="600"/>
              </a:spcAft>
            </a:pPr>
            <a:r>
              <a:rPr lang="en-US" dirty="0">
                <a:ea typeface="Montserrat Bold" charset="0"/>
                <a:cs typeface="Montserrat Bold" charset="0"/>
              </a:rPr>
              <a:t>Register your company and/or yourself</a:t>
            </a:r>
          </a:p>
          <a:p>
            <a:pPr>
              <a:spcAft>
                <a:spcPts val="600"/>
              </a:spcAft>
            </a:pPr>
            <a:r>
              <a:rPr lang="en-US" dirty="0">
                <a:ea typeface="Montserrat Bold" charset="0"/>
                <a:cs typeface="Montserrat Bold" charset="0"/>
              </a:rPr>
              <a:t>Designate C/TPA (employers, if applicable)</a:t>
            </a:r>
          </a:p>
          <a:p>
            <a:pPr>
              <a:spcAft>
                <a:spcPts val="600"/>
              </a:spcAft>
            </a:pPr>
            <a:r>
              <a:rPr lang="en-US" dirty="0">
                <a:ea typeface="Montserrat Bold" charset="0"/>
                <a:cs typeface="Montserrat Bold" charset="0"/>
              </a:rPr>
              <a:t>Set up Assistants (employers, C/TPAs, SAPs, MROs)</a:t>
            </a:r>
          </a:p>
          <a:p>
            <a:pPr>
              <a:spcAft>
                <a:spcPts val="600"/>
              </a:spcAft>
            </a:pPr>
            <a:r>
              <a:rPr lang="en-US" dirty="0">
                <a:ea typeface="Montserrat Bold" charset="0"/>
                <a:cs typeface="Montserrat Bold" charset="0"/>
              </a:rPr>
              <a:t>Encourage drivers </a:t>
            </a:r>
            <a:br>
              <a:rPr lang="en-US" dirty="0">
                <a:ea typeface="Montserrat Bold" charset="0"/>
                <a:cs typeface="Montserrat Bold" charset="0"/>
              </a:rPr>
            </a:br>
            <a:r>
              <a:rPr lang="en-US" dirty="0">
                <a:ea typeface="Montserrat Bold" charset="0"/>
                <a:cs typeface="Montserrat Bold" charset="0"/>
              </a:rPr>
              <a:t>to register</a:t>
            </a:r>
          </a:p>
        </p:txBody>
      </p:sp>
      <p:sp>
        <p:nvSpPr>
          <p:cNvPr id="5" name="Slide Number Placeholder 4"/>
          <p:cNvSpPr>
            <a:spLocks noGrp="1"/>
          </p:cNvSpPr>
          <p:nvPr>
            <p:ph type="sldNum" sz="quarter" idx="4"/>
          </p:nvPr>
        </p:nvSpPr>
        <p:spPr/>
        <p:txBody>
          <a:bodyPr/>
          <a:lstStyle/>
          <a:p>
            <a:fld id="{A01475F6-15BF-E945-87A6-683076D41687}" type="slidenum">
              <a:rPr lang="en-US" smtClean="0">
                <a:solidFill>
                  <a:schemeClr val="bg1"/>
                </a:solidFill>
              </a:rPr>
              <a:pPr/>
              <a:t>61</a:t>
            </a:fld>
            <a:endParaRPr lang="en-US">
              <a:solidFill>
                <a:schemeClr val="bg1"/>
              </a:solidFill>
            </a:endParaRPr>
          </a:p>
        </p:txBody>
      </p:sp>
    </p:spTree>
    <p:custDataLst>
      <p:tags r:id="rId1"/>
    </p:custDataLst>
    <p:extLst>
      <p:ext uri="{BB962C8B-B14F-4D97-AF65-F5344CB8AC3E}">
        <p14:creationId xmlns:p14="http://schemas.microsoft.com/office/powerpoint/2010/main" val="2443136255"/>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Next Steps</a:t>
            </a:r>
          </a:p>
        </p:txBody>
      </p:sp>
      <p:sp>
        <p:nvSpPr>
          <p:cNvPr id="2" name="Slide Number Placeholder 1"/>
          <p:cNvSpPr>
            <a:spLocks noGrp="1"/>
          </p:cNvSpPr>
          <p:nvPr>
            <p:ph type="sldNum" sz="quarter" idx="4"/>
          </p:nvPr>
        </p:nvSpPr>
        <p:spPr/>
        <p:txBody>
          <a:bodyPr/>
          <a:lstStyle/>
          <a:p>
            <a:fld id="{A01475F6-15BF-E945-87A6-683076D41687}" type="slidenum">
              <a:rPr lang="en-US" smtClean="0"/>
              <a:pPr/>
              <a:t>62</a:t>
            </a:fld>
            <a:endParaRPr lang="en-US"/>
          </a:p>
        </p:txBody>
      </p:sp>
      <p:sp>
        <p:nvSpPr>
          <p:cNvPr id="7" name="Content Placeholder 3">
            <a:extLst>
              <a:ext uri="{FF2B5EF4-FFF2-40B4-BE49-F238E27FC236}">
                <a16:creationId xmlns:a16="http://schemas.microsoft.com/office/drawing/2014/main" id="{66FDAD39-FC45-BEF2-0AF3-B35524BD0A5C}"/>
              </a:ext>
            </a:extLst>
          </p:cNvPr>
          <p:cNvSpPr txBox="1">
            <a:spLocks/>
          </p:cNvSpPr>
          <p:nvPr/>
        </p:nvSpPr>
        <p:spPr>
          <a:xfrm>
            <a:off x="494175" y="1560893"/>
            <a:ext cx="2429261" cy="1464115"/>
          </a:xfrm>
          <a:prstGeom prst="rect">
            <a:avLst/>
          </a:prstGeom>
          <a:solidFill>
            <a:srgbClr val="FFC000"/>
          </a:solidFill>
        </p:spPr>
        <p:txBody>
          <a:bodyPr>
            <a:normAutofit/>
          </a:bodyPr>
          <a:lst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 typeface="Wingdings" pitchFamily="2" charset="2"/>
              <a:buNone/>
              <a:tabLst/>
              <a:defRPr/>
            </a:pPr>
            <a:endParaRPr kumimoji="0" lang="en-US" sz="300" b="1"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62875770-4A83-198E-6A48-EC3068455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363" y="1764969"/>
            <a:ext cx="955685" cy="1050204"/>
          </a:xfrm>
          <a:prstGeom prst="rect">
            <a:avLst/>
          </a:prstGeom>
        </p:spPr>
      </p:pic>
      <p:sp>
        <p:nvSpPr>
          <p:cNvPr id="9" name="Content Placeholder 3">
            <a:extLst>
              <a:ext uri="{FF2B5EF4-FFF2-40B4-BE49-F238E27FC236}">
                <a16:creationId xmlns:a16="http://schemas.microsoft.com/office/drawing/2014/main" id="{5E68C937-2958-419F-DA85-14006A4EF0FF}"/>
              </a:ext>
            </a:extLst>
          </p:cNvPr>
          <p:cNvSpPr>
            <a:spLocks noGrp="1"/>
          </p:cNvSpPr>
          <p:nvPr>
            <p:ph idx="1"/>
          </p:nvPr>
        </p:nvSpPr>
        <p:spPr>
          <a:xfrm>
            <a:off x="3070393" y="1573803"/>
            <a:ext cx="6374674" cy="1475466"/>
          </a:xfrm>
          <a:solidFill>
            <a:schemeClr val="bg1"/>
          </a:solidFill>
          <a:ln>
            <a:solidFill>
              <a:schemeClr val="bg1"/>
            </a:solidFill>
          </a:ln>
        </p:spPr>
        <p:txBody>
          <a:bodyPr>
            <a:normAutofit/>
          </a:bodyPr>
          <a:lstStyle/>
          <a:p>
            <a:pPr marL="0" indent="0">
              <a:buNone/>
            </a:pPr>
            <a:r>
              <a:rPr lang="en-US" sz="3600" b="1" dirty="0">
                <a:solidFill>
                  <a:srgbClr val="262626"/>
                </a:solidFill>
              </a:rPr>
              <a:t>Register</a:t>
            </a:r>
            <a:r>
              <a:rPr lang="en-US" sz="3600" b="1" dirty="0"/>
              <a:t> </a:t>
            </a:r>
          </a:p>
          <a:p>
            <a:pPr marL="0" indent="0">
              <a:buNone/>
            </a:pPr>
            <a:r>
              <a:rPr lang="en-US" sz="1800" dirty="0">
                <a:solidFill>
                  <a:srgbClr val="262626"/>
                </a:solidFill>
              </a:rPr>
              <a:t>For information to get started, visit </a:t>
            </a:r>
            <a:r>
              <a:rPr lang="en-US" sz="1800" b="1" dirty="0">
                <a:hlinkClick r:id="rId5"/>
              </a:rPr>
              <a:t>https://clearinghouse.fmcsa.dot.gov/Register</a:t>
            </a:r>
            <a:endParaRPr lang="en-US" sz="300" b="1" dirty="0"/>
          </a:p>
        </p:txBody>
      </p:sp>
      <p:sp>
        <p:nvSpPr>
          <p:cNvPr id="10" name="Content Placeholder 3">
            <a:extLst>
              <a:ext uri="{FF2B5EF4-FFF2-40B4-BE49-F238E27FC236}">
                <a16:creationId xmlns:a16="http://schemas.microsoft.com/office/drawing/2014/main" id="{25489F26-CD4E-CC96-E1AC-0FD2B6A76056}"/>
              </a:ext>
            </a:extLst>
          </p:cNvPr>
          <p:cNvSpPr txBox="1">
            <a:spLocks/>
          </p:cNvSpPr>
          <p:nvPr/>
        </p:nvSpPr>
        <p:spPr>
          <a:xfrm>
            <a:off x="494175" y="3097577"/>
            <a:ext cx="9701936" cy="1682174"/>
          </a:xfrm>
          <a:prstGeom prst="rect">
            <a:avLst/>
          </a:prstGeom>
        </p:spPr>
        <p:txBody>
          <a:bodyPr>
            <a:noAutofit/>
          </a:bodyPr>
          <a:lst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 typeface="Wingdings" pitchFamily="2" charset="2"/>
              <a:buNone/>
              <a:tabLst/>
              <a:defRPr/>
            </a:pPr>
            <a:r>
              <a:rPr kumimoji="0" lang="en-US" b="1" i="0" u="none" strike="noStrike" kern="0" cap="none" spc="0" normalizeH="0" baseline="0" noProof="0" dirty="0">
                <a:ln>
                  <a:noFill/>
                </a:ln>
                <a:solidFill>
                  <a:srgbClr val="262626"/>
                </a:solidFill>
                <a:effectLst/>
                <a:uLnTx/>
                <a:uFillTx/>
                <a:latin typeface="Arial" panose="020B0604020202020204"/>
                <a:ea typeface="+mn-ea"/>
                <a:cs typeface="+mn-cs"/>
              </a:rPr>
              <a:t>For more information:</a:t>
            </a:r>
          </a:p>
          <a:p>
            <a:pPr marL="257175" marR="0" lvl="0" indent="-257175" algn="l" defTabSz="914400" rtl="0" eaLnBrk="1" fontAlgn="base" latinLnBrk="0" hangingPunct="1">
              <a:lnSpc>
                <a:spcPct val="150000"/>
              </a:lnSpc>
              <a:spcBef>
                <a:spcPts val="1200"/>
              </a:spcBef>
              <a:spcAft>
                <a:spcPct val="0"/>
              </a:spcAft>
              <a:buClrTx/>
              <a:buSzPct val="140000"/>
              <a:buFont typeface="Arial" panose="020B0604020202020204" pitchFamily="34" charset="0"/>
              <a:buBlip>
                <a:blip r:embed="rId6"/>
              </a:buBlip>
              <a:tabLst/>
              <a:defRPr/>
            </a:pPr>
            <a:r>
              <a:rPr kumimoji="0" lang="en-US" sz="1800" b="0" i="0" u="none" strike="noStrike" kern="0" cap="none" spc="0" normalizeH="0" baseline="0" noProof="0" dirty="0">
                <a:ln>
                  <a:noFill/>
                </a:ln>
                <a:solidFill>
                  <a:srgbClr val="262626"/>
                </a:solidFill>
                <a:effectLst/>
                <a:uLnTx/>
                <a:uFillTx/>
                <a:latin typeface="Arial" panose="020B0604020202020204"/>
                <a:ea typeface="+mn-ea"/>
                <a:cs typeface="+mn-cs"/>
              </a:rPr>
              <a:t>Visit the Clearinghouse Learning Center at  </a:t>
            </a:r>
            <a:r>
              <a:rPr kumimoji="0" lang="en-US" sz="1800" b="1" i="0"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hlinkClick r:id="rId7"/>
              </a:rPr>
              <a:t>https://clearinghouse.fmcsa.dot.gov/Learn</a:t>
            </a:r>
            <a:r>
              <a:rPr kumimoji="0" lang="en-US" sz="1800" b="1" i="0"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rPr>
              <a:t>   </a:t>
            </a:r>
            <a:r>
              <a:rPr kumimoji="0" lang="en-US" sz="1800" b="0" i="0" u="none" strike="noStrike" kern="0" cap="none" spc="0" normalizeH="0" baseline="0" noProof="0" dirty="0">
                <a:ln>
                  <a:noFill/>
                </a:ln>
                <a:solidFill>
                  <a:srgbClr val="262626"/>
                </a:solidFill>
                <a:effectLst/>
                <a:uLnTx/>
                <a:uFillTx/>
                <a:latin typeface="Arial" panose="020B0604020202020204"/>
                <a:ea typeface="+mn-ea"/>
                <a:cs typeface="+mn-cs"/>
              </a:rPr>
              <a:t>for resources and answers to common questions</a:t>
            </a:r>
          </a:p>
        </p:txBody>
      </p:sp>
      <p:sp>
        <p:nvSpPr>
          <p:cNvPr id="11" name="Content Placeholder 3">
            <a:extLst>
              <a:ext uri="{FF2B5EF4-FFF2-40B4-BE49-F238E27FC236}">
                <a16:creationId xmlns:a16="http://schemas.microsoft.com/office/drawing/2014/main" id="{D75C55EC-02B3-72EA-8ACC-49DC66A9A653}"/>
              </a:ext>
            </a:extLst>
          </p:cNvPr>
          <p:cNvSpPr txBox="1">
            <a:spLocks/>
          </p:cNvSpPr>
          <p:nvPr/>
        </p:nvSpPr>
        <p:spPr>
          <a:xfrm>
            <a:off x="457200" y="4665511"/>
            <a:ext cx="3505831" cy="1982193"/>
          </a:xfrm>
          <a:prstGeom prst="rect">
            <a:avLst/>
          </a:prstGeom>
        </p:spPr>
        <p:txBody>
          <a:bodyPr>
            <a:normAutofit/>
          </a:bodyPr>
          <a:lst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 typeface="Wingdings" pitchFamily="2" charset="2"/>
              <a:buNone/>
              <a:tabLst/>
              <a:defRPr/>
            </a:pPr>
            <a:r>
              <a:rPr kumimoji="0" lang="en-US" sz="2000" b="1" i="0" u="none" strike="noStrike" kern="0" cap="none" spc="0" normalizeH="0" baseline="0" noProof="0" dirty="0">
                <a:ln>
                  <a:noFill/>
                </a:ln>
                <a:solidFill>
                  <a:srgbClr val="262626"/>
                </a:solidFill>
                <a:effectLst/>
                <a:uLnTx/>
                <a:uFillTx/>
                <a:latin typeface="Arial" panose="020B0604020202020204"/>
                <a:ea typeface="+mn-ea"/>
                <a:cs typeface="+mn-cs"/>
              </a:rPr>
              <a:t>Contact us: </a:t>
            </a:r>
          </a:p>
          <a:p>
            <a:pPr marL="257175" marR="0" lvl="0" indent="-257175" algn="l" defTabSz="914400" rtl="0" eaLnBrk="1" fontAlgn="base" latinLnBrk="0" hangingPunct="1">
              <a:lnSpc>
                <a:spcPct val="100000"/>
              </a:lnSpc>
              <a:spcBef>
                <a:spcPts val="1200"/>
              </a:spcBef>
              <a:spcAft>
                <a:spcPct val="0"/>
              </a:spcAft>
              <a:buClrTx/>
              <a:buSzPct val="140000"/>
              <a:buFont typeface="Arial" panose="020B0604020202020204" pitchFamily="34" charset="0"/>
              <a:buBlip>
                <a:blip r:embed="rId6"/>
              </a:buBlip>
              <a:tabLst/>
              <a:defRPr/>
            </a:pPr>
            <a:r>
              <a:rPr lang="en-US" sz="1800" kern="0" dirty="0">
                <a:solidFill>
                  <a:srgbClr val="FF0000"/>
                </a:solidFill>
                <a:latin typeface="Arial" panose="020B0604020202020204"/>
              </a:rPr>
              <a:t>Division</a:t>
            </a:r>
            <a:r>
              <a:rPr kumimoji="0" lang="en-US" sz="1800" b="0" i="0" u="none" strike="noStrike" kern="0" cap="none" spc="0" normalizeH="0" noProof="0" dirty="0">
                <a:ln>
                  <a:noFill/>
                </a:ln>
                <a:solidFill>
                  <a:srgbClr val="FF0000"/>
                </a:solidFill>
                <a:effectLst/>
                <a:uLnTx/>
                <a:uFillTx/>
                <a:latin typeface="Arial" panose="020B0604020202020204"/>
              </a:rPr>
              <a:t> Contact Name,</a:t>
            </a:r>
            <a:br>
              <a:rPr kumimoji="0" lang="en-US" sz="1800" b="0" i="0" u="none" strike="noStrike" kern="0" cap="none" spc="0" normalizeH="0" noProof="0" dirty="0">
                <a:ln>
                  <a:noFill/>
                </a:ln>
                <a:solidFill>
                  <a:srgbClr val="FF0000"/>
                </a:solidFill>
                <a:effectLst/>
                <a:uLnTx/>
                <a:uFillTx/>
                <a:latin typeface="Arial" panose="020B0604020202020204"/>
              </a:rPr>
            </a:br>
            <a:r>
              <a:rPr kumimoji="0" lang="en-US" sz="1800" b="0" i="0" u="none" strike="noStrike" kern="0" cap="none" spc="0" normalizeH="0" noProof="0" dirty="0">
                <a:ln>
                  <a:noFill/>
                </a:ln>
                <a:solidFill>
                  <a:srgbClr val="FF0000"/>
                </a:solidFill>
                <a:effectLst/>
                <a:uLnTx/>
                <a:uFillTx/>
                <a:latin typeface="Arial" panose="020B0604020202020204"/>
              </a:rPr>
              <a:t>Division Office</a:t>
            </a:r>
          </a:p>
          <a:p>
            <a:pPr marL="257175" marR="0" lvl="0" indent="-257175" algn="l" defTabSz="914400" rtl="0" eaLnBrk="1" fontAlgn="base" latinLnBrk="0" hangingPunct="1">
              <a:lnSpc>
                <a:spcPct val="100000"/>
              </a:lnSpc>
              <a:spcBef>
                <a:spcPts val="1200"/>
              </a:spcBef>
              <a:spcAft>
                <a:spcPct val="0"/>
              </a:spcAft>
              <a:buClrTx/>
              <a:buSzPct val="140000"/>
              <a:buFont typeface="Arial" panose="020B0604020202020204" pitchFamily="34" charset="0"/>
              <a:buBlip>
                <a:blip r:embed="rId6"/>
              </a:buBlip>
              <a:tabLst/>
              <a:defRPr/>
            </a:pPr>
            <a:r>
              <a:rPr lang="en-US" sz="1800" kern="0" baseline="0" dirty="0">
                <a:solidFill>
                  <a:srgbClr val="FF0000"/>
                </a:solidFill>
                <a:latin typeface="Arial" panose="020B0604020202020204"/>
              </a:rPr>
              <a:t>Division Office Phone Number</a:t>
            </a:r>
            <a:endParaRPr kumimoji="0" lang="en-US" sz="1800" b="0" i="0" u="none" strike="noStrike" kern="0" cap="none" spc="0" normalizeH="0" baseline="0" noProof="0" dirty="0">
              <a:ln>
                <a:noFill/>
              </a:ln>
              <a:solidFill>
                <a:srgbClr val="FF0000"/>
              </a:solidFill>
              <a:effectLst/>
              <a:uLnTx/>
              <a:uFillTx/>
              <a:latin typeface="Arial" panose="020B0604020202020204"/>
            </a:endParaRPr>
          </a:p>
        </p:txBody>
      </p:sp>
      <p:sp>
        <p:nvSpPr>
          <p:cNvPr id="12" name="Content Placeholder 3">
            <a:extLst>
              <a:ext uri="{FF2B5EF4-FFF2-40B4-BE49-F238E27FC236}">
                <a16:creationId xmlns:a16="http://schemas.microsoft.com/office/drawing/2014/main" id="{42E155E3-C387-5D96-B981-05A8D2B16D48}"/>
              </a:ext>
            </a:extLst>
          </p:cNvPr>
          <p:cNvSpPr txBox="1">
            <a:spLocks/>
          </p:cNvSpPr>
          <p:nvPr/>
        </p:nvSpPr>
        <p:spPr>
          <a:xfrm>
            <a:off x="4523042" y="4635892"/>
            <a:ext cx="3909511" cy="1643453"/>
          </a:xfrm>
          <a:prstGeom prst="rect">
            <a:avLst/>
          </a:prstGeom>
        </p:spPr>
        <p:txBody>
          <a:bodyPr lIns="91440" tIns="45720" rIns="91440" bIns="45720" anchor="t">
            <a:normAutofit fontScale="92500" lnSpcReduction="10000"/>
          </a:bodyPr>
          <a:lstStyle>
            <a:lvl1pPr marL="257175" indent="-257175" algn="l" rtl="0" eaLnBrk="1" fontAlgn="base" hangingPunct="1">
              <a:spcBef>
                <a:spcPts val="1200"/>
              </a:spcBef>
              <a:spcAft>
                <a:spcPct val="0"/>
              </a:spcAft>
              <a:buFont typeface="Wingdings" pitchFamily="2" charset="2"/>
              <a:buChar char="§"/>
              <a:defRPr lang="en-US" sz="2400" baseline="0" dirty="0" smtClean="0">
                <a:solidFill>
                  <a:schemeClr val="tx1">
                    <a:lumMod val="85000"/>
                    <a:lumOff val="15000"/>
                  </a:schemeClr>
                </a:solidFill>
                <a:latin typeface="+mn-lt"/>
                <a:ea typeface="+mn-ea"/>
                <a:cs typeface="+mn-cs"/>
              </a:defRPr>
            </a:lvl1pPr>
            <a:lvl2pPr marL="596504" indent="-248841" algn="l" rtl="0" eaLnBrk="1" fontAlgn="base" hangingPunct="1">
              <a:spcBef>
                <a:spcPts val="450"/>
              </a:spcBef>
              <a:spcAft>
                <a:spcPct val="0"/>
              </a:spcAft>
              <a:buFont typeface="Arial" panose="020B0604020202020204" pitchFamily="34" charset="0"/>
              <a:buChar char="─"/>
              <a:defRPr sz="2000" baseline="0">
                <a:solidFill>
                  <a:srgbClr val="777777"/>
                </a:solidFill>
                <a:latin typeface="+mn-lt"/>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 typeface="Wingdings" pitchFamily="2" charset="2"/>
              <a:buNone/>
              <a:tabLst/>
              <a:defRPr/>
            </a:pPr>
            <a:r>
              <a:rPr kumimoji="0" lang="en-US" sz="2000" b="1" i="0" u="none" strike="noStrike" kern="0" cap="none" spc="0" normalizeH="0" baseline="0" noProof="0" dirty="0">
                <a:ln>
                  <a:noFill/>
                </a:ln>
                <a:solidFill>
                  <a:srgbClr val="262626"/>
                </a:solidFill>
                <a:effectLst/>
                <a:uLnTx/>
                <a:uFillTx/>
                <a:latin typeface="Arial" panose="020B0604020202020204"/>
                <a:ea typeface="+mn-ea"/>
                <a:cs typeface="+mn-cs"/>
              </a:rPr>
              <a:t>Contact Clearinghouse Team: </a:t>
            </a:r>
          </a:p>
          <a:p>
            <a:pPr defTabSz="914400">
              <a:buSzPct val="140000"/>
              <a:buBlip>
                <a:blip r:embed="rId6"/>
              </a:buBlip>
              <a:defRPr/>
            </a:pPr>
            <a:r>
              <a:rPr lang="en-US" sz="1800" kern="0" dirty="0">
                <a:solidFill>
                  <a:srgbClr val="000000"/>
                </a:solidFill>
                <a:latin typeface="Arial" panose="020B0604020202020204"/>
                <a:hlinkClick r:id="rId8"/>
              </a:rPr>
              <a:t>https://</a:t>
            </a:r>
            <a:r>
              <a:rPr kumimoji="0" lang="en-US" sz="1800" b="0" i="0" u="none" strike="noStrike" kern="0" cap="none" spc="0" normalizeH="0" baseline="0" noProof="0" dirty="0">
                <a:ln>
                  <a:noFill/>
                </a:ln>
                <a:solidFill>
                  <a:srgbClr val="000000"/>
                </a:solidFill>
                <a:effectLst/>
                <a:uLnTx/>
                <a:uFillTx/>
                <a:latin typeface="Arial" panose="020B0604020202020204"/>
                <a:hlinkClick r:id="rId8"/>
              </a:rPr>
              <a:t>clearinghouse</a:t>
            </a:r>
            <a:r>
              <a:rPr lang="en-US" sz="1800" kern="0" dirty="0">
                <a:solidFill>
                  <a:srgbClr val="000000"/>
                </a:solidFill>
                <a:latin typeface="Arial" panose="020B0604020202020204"/>
                <a:hlinkClick r:id="rId8"/>
              </a:rPr>
              <a:t>.</a:t>
            </a:r>
            <a:r>
              <a:rPr lang="en-US" sz="1800" kern="0" dirty="0" err="1">
                <a:solidFill>
                  <a:srgbClr val="000000"/>
                </a:solidFill>
                <a:latin typeface="Arial" panose="020B0604020202020204"/>
                <a:hlinkClick r:id="rId8"/>
              </a:rPr>
              <a:t>fmcsa</a:t>
            </a:r>
            <a:r>
              <a:rPr lang="en-US" sz="1800" kern="0" dirty="0">
                <a:solidFill>
                  <a:srgbClr val="000000"/>
                </a:solidFill>
                <a:latin typeface="Arial" panose="020B0604020202020204"/>
                <a:hlinkClick r:id="rId8"/>
              </a:rPr>
              <a:t>.</a:t>
            </a:r>
            <a:r>
              <a:rPr kumimoji="0" lang="en-US" sz="1800" b="0" i="0" u="none" strike="noStrike" kern="0" cap="none" spc="0" normalizeH="0" baseline="0" noProof="0" dirty="0">
                <a:ln>
                  <a:noFill/>
                </a:ln>
                <a:solidFill>
                  <a:srgbClr val="000000"/>
                </a:solidFill>
                <a:effectLst/>
                <a:uLnTx/>
                <a:uFillTx/>
                <a:latin typeface="Arial" panose="020B0604020202020204"/>
                <a:hlinkClick r:id="rId8"/>
              </a:rPr>
              <a:t>dot.gov</a:t>
            </a:r>
            <a:r>
              <a:rPr lang="en-US" sz="1800" kern="0" dirty="0">
                <a:solidFill>
                  <a:srgbClr val="000000"/>
                </a:solidFill>
                <a:latin typeface="Arial" panose="020B0604020202020204"/>
                <a:hlinkClick r:id="rId8"/>
              </a:rPr>
              <a:t>/Contact</a:t>
            </a:r>
            <a:r>
              <a:rPr lang="en-US" sz="1800" kern="0" dirty="0">
                <a:solidFill>
                  <a:srgbClr val="000000"/>
                </a:solidFill>
                <a:latin typeface="Arial" panose="020B0604020202020204"/>
              </a:rPr>
              <a:t>  </a:t>
            </a:r>
            <a:br>
              <a:rPr lang="en-US" sz="1800" b="0" i="0" u="none" strike="noStrike" kern="0" cap="none" spc="0" normalizeH="0" baseline="0" noProof="0" dirty="0">
                <a:ln>
                  <a:noFill/>
                </a:ln>
                <a:effectLst/>
                <a:uLnTx/>
                <a:uFillTx/>
                <a:latin typeface="Arial" panose="020B0604020202020204"/>
              </a:rPr>
            </a:b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257175" marR="0" lvl="0" indent="-257175" algn="l" defTabSz="914400" rtl="0" eaLnBrk="1" fontAlgn="base" latinLnBrk="0" hangingPunct="1">
              <a:lnSpc>
                <a:spcPct val="100000"/>
              </a:lnSpc>
              <a:spcBef>
                <a:spcPts val="1200"/>
              </a:spcBef>
              <a:spcAft>
                <a:spcPct val="0"/>
              </a:spcAft>
              <a:buClrTx/>
              <a:buSzPct val="140000"/>
              <a:buFont typeface="Arial" panose="020B0604020202020204" pitchFamily="34" charset="0"/>
              <a:buBlip>
                <a:blip r:embed="rId6"/>
              </a:buBlip>
              <a:tabLst/>
              <a:defRPr/>
            </a:pPr>
            <a:r>
              <a:rPr kumimoji="0" lang="en-US" sz="1800" b="0" i="0" u="none" strike="noStrike" kern="0" cap="none" spc="0" normalizeH="0" baseline="0" noProof="0" dirty="0">
                <a:ln>
                  <a:noFill/>
                </a:ln>
                <a:solidFill>
                  <a:srgbClr val="262626"/>
                </a:solidFill>
                <a:effectLst/>
                <a:uLnTx/>
                <a:uFillTx/>
                <a:latin typeface="Arial" panose="020B0604020202020204"/>
                <a:ea typeface="+mn-ea"/>
                <a:cs typeface="+mn-cs"/>
              </a:rPr>
              <a:t>Call 844-955-0207</a:t>
            </a:r>
            <a:endParaRPr kumimoji="0" lang="en-US" sz="1800" b="0" i="0" u="none" strike="noStrike" kern="0" cap="none" spc="0" normalizeH="0" baseline="0" noProof="0" dirty="0">
              <a:ln>
                <a:noFill/>
              </a:ln>
              <a:solidFill>
                <a:srgbClr val="262626"/>
              </a:solidFill>
              <a:effectLst/>
              <a:uLnTx/>
              <a:uFillTx/>
              <a:latin typeface="Arial" panose="020B0604020202020204"/>
            </a:endParaRPr>
          </a:p>
        </p:txBody>
      </p:sp>
    </p:spTree>
    <p:custDataLst>
      <p:tags r:id="rId1"/>
    </p:custDataLst>
    <p:extLst>
      <p:ext uri="{BB962C8B-B14F-4D97-AF65-F5344CB8AC3E}">
        <p14:creationId xmlns:p14="http://schemas.microsoft.com/office/powerpoint/2010/main" val="83785973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93436" y="794084"/>
            <a:ext cx="11405127" cy="483843"/>
          </a:xfrm>
        </p:spPr>
        <p:txBody>
          <a:bodyPr/>
          <a:lstStyle/>
          <a:p>
            <a:r>
              <a:rPr lang="en-US" sz="2400" dirty="0"/>
              <a:t>The FMCSA Commercial Driver’s License Drug and Alcohol Clearinghouse</a:t>
            </a:r>
          </a:p>
        </p:txBody>
      </p:sp>
      <p:sp>
        <p:nvSpPr>
          <p:cNvPr id="2" name="Slide Number Placeholder 1"/>
          <p:cNvSpPr>
            <a:spLocks noGrp="1"/>
          </p:cNvSpPr>
          <p:nvPr>
            <p:ph type="sldNum" sz="quarter" idx="4"/>
          </p:nvPr>
        </p:nvSpPr>
        <p:spPr>
          <a:xfrm>
            <a:off x="9097369" y="5896834"/>
            <a:ext cx="2986825" cy="365125"/>
          </a:xfrm>
        </p:spPr>
        <p:txBody>
          <a:bodyPr/>
          <a:lstStyle/>
          <a:p>
            <a:fld id="{A01475F6-15BF-E945-87A6-683076D41687}" type="slidenum">
              <a:rPr lang="en-US" smtClean="0"/>
              <a:pPr/>
              <a:t>7</a:t>
            </a:fld>
            <a:endParaRPr lang="en-US"/>
          </a:p>
        </p:txBody>
      </p:sp>
      <p:sp>
        <p:nvSpPr>
          <p:cNvPr id="3" name="Right Arrow 5">
            <a:extLst>
              <a:ext uri="{FF2B5EF4-FFF2-40B4-BE49-F238E27FC236}">
                <a16:creationId xmlns:a16="http://schemas.microsoft.com/office/drawing/2014/main" id="{BC9A3ACC-817B-8200-401F-D4A4BA86EEDD}"/>
              </a:ext>
            </a:extLst>
          </p:cNvPr>
          <p:cNvSpPr/>
          <p:nvPr/>
        </p:nvSpPr>
        <p:spPr>
          <a:xfrm>
            <a:off x="2719240" y="2242611"/>
            <a:ext cx="1037214" cy="500513"/>
          </a:xfrm>
          <a:prstGeom prst="rightArrow">
            <a:avLst/>
          </a:prstGeom>
          <a:solidFill>
            <a:srgbClr val="D7D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D96FEA21-3900-4640-3900-E9555BA6ECF8}"/>
              </a:ext>
            </a:extLst>
          </p:cNvPr>
          <p:cNvGrpSpPr/>
          <p:nvPr/>
        </p:nvGrpSpPr>
        <p:grpSpPr>
          <a:xfrm>
            <a:off x="3865182" y="3537931"/>
            <a:ext cx="2451383" cy="2199081"/>
            <a:chOff x="5231942" y="3812339"/>
            <a:chExt cx="2451383" cy="2199081"/>
          </a:xfrm>
        </p:grpSpPr>
        <p:sp>
          <p:nvSpPr>
            <p:cNvPr id="6" name="Rectangle 5">
              <a:extLst>
                <a:ext uri="{FF2B5EF4-FFF2-40B4-BE49-F238E27FC236}">
                  <a16:creationId xmlns:a16="http://schemas.microsoft.com/office/drawing/2014/main" id="{40645E72-F2A8-4F71-8C6E-130DCB50C6D8}"/>
                </a:ext>
              </a:extLst>
            </p:cNvPr>
            <p:cNvSpPr/>
            <p:nvPr/>
          </p:nvSpPr>
          <p:spPr>
            <a:xfrm>
              <a:off x="5450158" y="3824516"/>
              <a:ext cx="1287001" cy="449710"/>
            </a:xfrm>
            <a:prstGeom prst="rect">
              <a:avLst/>
            </a:prstGeom>
            <a:solidFill>
              <a:srgbClr val="0B6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BC44DDA-B5A6-6D66-2BC2-5E6B998726AA}"/>
                </a:ext>
              </a:extLst>
            </p:cNvPr>
            <p:cNvSpPr txBox="1"/>
            <p:nvPr/>
          </p:nvSpPr>
          <p:spPr>
            <a:xfrm>
              <a:off x="5513936" y="3812339"/>
              <a:ext cx="1164451" cy="5693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Retain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C91C166B-172B-E660-D4BB-16209CDE3824}"/>
                </a:ext>
              </a:extLst>
            </p:cNvPr>
            <p:cNvSpPr/>
            <p:nvPr/>
          </p:nvSpPr>
          <p:spPr>
            <a:xfrm>
              <a:off x="5231942" y="4364815"/>
              <a:ext cx="2451383" cy="16466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4244"/>
                  </a:solidFill>
                  <a:effectLst/>
                  <a:uLnTx/>
                  <a:uFillTx/>
                  <a:latin typeface="Arial" panose="020B0604020202020204"/>
                  <a:ea typeface="+mn-ea"/>
                  <a:cs typeface="+mn-cs"/>
                </a:rPr>
                <a:t>Secure database retains the violation and CDL/CLP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41424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4244"/>
                  </a:solidFill>
                  <a:effectLst/>
                  <a:uLnTx/>
                  <a:uFillTx/>
                  <a:latin typeface="Arial" panose="020B0604020202020204"/>
                  <a:ea typeface="+mn-ea"/>
                  <a:cs typeface="+mn-cs"/>
                </a:rPr>
                <a:t>Includes driver’s status in return-to-duty (RTD) process</a:t>
              </a:r>
            </a:p>
          </p:txBody>
        </p:sp>
      </p:grpSp>
      <p:grpSp>
        <p:nvGrpSpPr>
          <p:cNvPr id="30" name="Group 29">
            <a:extLst>
              <a:ext uri="{FF2B5EF4-FFF2-40B4-BE49-F238E27FC236}">
                <a16:creationId xmlns:a16="http://schemas.microsoft.com/office/drawing/2014/main" id="{6BDC7127-EC12-A43A-8F2E-4FFF6EC7D43C}"/>
              </a:ext>
            </a:extLst>
          </p:cNvPr>
          <p:cNvGrpSpPr/>
          <p:nvPr/>
        </p:nvGrpSpPr>
        <p:grpSpPr>
          <a:xfrm>
            <a:off x="889693" y="3537931"/>
            <a:ext cx="2222629" cy="2879401"/>
            <a:chOff x="1589087" y="3719393"/>
            <a:chExt cx="2222629" cy="2879401"/>
          </a:xfrm>
        </p:grpSpPr>
        <p:sp>
          <p:nvSpPr>
            <p:cNvPr id="31" name="Rectangle 30">
              <a:extLst>
                <a:ext uri="{FF2B5EF4-FFF2-40B4-BE49-F238E27FC236}">
                  <a16:creationId xmlns:a16="http://schemas.microsoft.com/office/drawing/2014/main" id="{BF673EC3-FE7E-595A-7CCE-A610C2B7F570}"/>
                </a:ext>
              </a:extLst>
            </p:cNvPr>
            <p:cNvSpPr/>
            <p:nvPr/>
          </p:nvSpPr>
          <p:spPr>
            <a:xfrm>
              <a:off x="1829153" y="3719393"/>
              <a:ext cx="1287001" cy="449710"/>
            </a:xfrm>
            <a:prstGeom prst="rect">
              <a:avLst/>
            </a:prstGeom>
            <a:solidFill>
              <a:srgbClr val="263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919A3F26-9A79-DEDD-4B71-208C47CFCE15}"/>
                </a:ext>
              </a:extLst>
            </p:cNvPr>
            <p:cNvSpPr txBox="1"/>
            <p:nvPr/>
          </p:nvSpPr>
          <p:spPr>
            <a:xfrm>
              <a:off x="1813146" y="3719393"/>
              <a:ext cx="1319014" cy="5693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Record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C1F3C2A4-F245-9124-B9CD-CCE288E16FC7}"/>
                </a:ext>
              </a:extLst>
            </p:cNvPr>
            <p:cNvSpPr txBox="1"/>
            <p:nvPr/>
          </p:nvSpPr>
          <p:spPr>
            <a:xfrm>
              <a:off x="1589087" y="4259692"/>
              <a:ext cx="2222629"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4244"/>
                  </a:solidFill>
                  <a:effectLst/>
                  <a:uLnTx/>
                  <a:uFillTx/>
                  <a:latin typeface="Arial" panose="020B0604020202020204"/>
                  <a:ea typeface="+mn-ea"/>
                  <a:cs typeface="+mn-cs"/>
                </a:rPr>
                <a:t>Employers</a:t>
              </a:r>
              <a:r>
                <a:rPr kumimoji="0" lang="en-US" sz="1600" i="0" u="none" strike="noStrike" kern="1200" cap="none" spc="0" normalizeH="0" baseline="0" noProof="0">
                  <a:ln>
                    <a:noFill/>
                  </a:ln>
                  <a:solidFill>
                    <a:srgbClr val="414244"/>
                  </a:solidFill>
                  <a:effectLst/>
                  <a:uLnTx/>
                  <a:uFillTx/>
                  <a:latin typeface="Arial" panose="020B0604020202020204"/>
                  <a:ea typeface="+mn-ea"/>
                  <a:cs typeface="+mn-cs"/>
                </a:rPr>
                <a:t> </a:t>
              </a:r>
              <a:r>
                <a:rPr kumimoji="0" lang="en-US" sz="1600" b="1" i="0" u="none" strike="noStrike" kern="1200" cap="none" spc="0" normalizeH="0" baseline="0" noProof="0">
                  <a:ln>
                    <a:noFill/>
                  </a:ln>
                  <a:solidFill>
                    <a:srgbClr val="414244"/>
                  </a:solidFill>
                  <a:effectLst/>
                  <a:uLnTx/>
                  <a:uFillTx/>
                  <a:latin typeface="Arial" panose="020B0604020202020204"/>
                  <a:ea typeface="+mn-ea"/>
                  <a:cs typeface="+mn-cs"/>
                </a:rPr>
                <a:t>and medical review officers </a:t>
              </a:r>
              <a:r>
                <a:rPr kumimoji="0" lang="en-US" sz="1600" b="0" i="0" u="none" strike="noStrike" kern="1200" cap="none" spc="0" normalizeH="0" baseline="0" noProof="0">
                  <a:ln>
                    <a:noFill/>
                  </a:ln>
                  <a:solidFill>
                    <a:srgbClr val="414244"/>
                  </a:solidFill>
                  <a:effectLst/>
                  <a:uLnTx/>
                  <a:uFillTx/>
                  <a:latin typeface="Arial" panose="020B0604020202020204"/>
                  <a:ea typeface="+mn-ea"/>
                  <a:cs typeface="+mn-cs"/>
                </a:rPr>
                <a:t>report violation information to the Clearinghouse         (positive tests, refusals to test, actual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EAC5E96A-1FAA-846A-E980-645D4929015E}"/>
              </a:ext>
            </a:extLst>
          </p:cNvPr>
          <p:cNvGrpSpPr/>
          <p:nvPr/>
        </p:nvGrpSpPr>
        <p:grpSpPr>
          <a:xfrm>
            <a:off x="7001775" y="3537931"/>
            <a:ext cx="4614357" cy="1509602"/>
            <a:chOff x="8487468" y="3503285"/>
            <a:chExt cx="4614357" cy="1509602"/>
          </a:xfrm>
        </p:grpSpPr>
        <p:sp>
          <p:nvSpPr>
            <p:cNvPr id="35" name="Rectangle 34">
              <a:extLst>
                <a:ext uri="{FF2B5EF4-FFF2-40B4-BE49-F238E27FC236}">
                  <a16:creationId xmlns:a16="http://schemas.microsoft.com/office/drawing/2014/main" id="{3D29EAD7-D04A-F497-962F-A189C23D8251}"/>
                </a:ext>
              </a:extLst>
            </p:cNvPr>
            <p:cNvSpPr/>
            <p:nvPr/>
          </p:nvSpPr>
          <p:spPr>
            <a:xfrm>
              <a:off x="9011927" y="4028002"/>
              <a:ext cx="4089898" cy="98488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defTabSz="914400">
                <a:defRPr/>
              </a:pPr>
              <a:r>
                <a:rPr kumimoji="0" lang="en-US" sz="1600" b="1" i="0" u="none" strike="noStrike" kern="1200" cap="none" spc="0" normalizeH="0" baseline="0" noProof="0" dirty="0">
                  <a:ln>
                    <a:noFill/>
                  </a:ln>
                  <a:solidFill>
                    <a:srgbClr val="414244"/>
                  </a:solidFill>
                  <a:effectLst/>
                  <a:uLnTx/>
                  <a:uFillTx/>
                  <a:latin typeface="Arial" panose="020B0604020202020204"/>
                  <a:ea typeface="+mn-ea"/>
                  <a:cs typeface="+mn-cs"/>
                </a:rPr>
                <a:t>Employers</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414244"/>
                  </a:solidFill>
                  <a:effectLst/>
                  <a:uLnTx/>
                  <a:uFillTx/>
                  <a:latin typeface="Arial" panose="020B0604020202020204"/>
                  <a:ea typeface="+mn-ea"/>
                  <a:cs typeface="+mn-cs"/>
                </a:rPr>
                <a:t>and C/TPAs </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query the Clearinghouse for </a:t>
              </a:r>
              <a:r>
                <a:rPr lang="en-US" sz="1600" dirty="0">
                  <a:solidFill>
                    <a:srgbClr val="414244"/>
                  </a:solidFill>
                  <a:latin typeface="Arial" panose="020B0604020202020204"/>
                </a:rPr>
                <a:t>driver status and any violation </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information, with driver consent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373B7837-5669-9BD9-25CA-5371EE075D9B}"/>
                </a:ext>
              </a:extLst>
            </p:cNvPr>
            <p:cNvGrpSpPr/>
            <p:nvPr/>
          </p:nvGrpSpPr>
          <p:grpSpPr>
            <a:xfrm>
              <a:off x="8487468" y="3503285"/>
              <a:ext cx="2766451" cy="930254"/>
              <a:chOff x="4755356" y="3749857"/>
              <a:chExt cx="2766451" cy="930254"/>
            </a:xfrm>
          </p:grpSpPr>
          <p:sp>
            <p:nvSpPr>
              <p:cNvPr id="37" name="Rectangle 36">
                <a:extLst>
                  <a:ext uri="{FF2B5EF4-FFF2-40B4-BE49-F238E27FC236}">
                    <a16:creationId xmlns:a16="http://schemas.microsoft.com/office/drawing/2014/main" id="{5E43F661-FE98-5511-BBD7-32CF7E935A8B}"/>
                  </a:ext>
                </a:extLst>
              </p:cNvPr>
              <p:cNvSpPr/>
              <p:nvPr/>
            </p:nvSpPr>
            <p:spPr>
              <a:xfrm>
                <a:off x="5493715" y="3757919"/>
                <a:ext cx="1287001" cy="449710"/>
              </a:xfrm>
              <a:prstGeom prst="rect">
                <a:avLst/>
              </a:prstGeom>
              <a:solidFill>
                <a:srgbClr val="FC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BD5A95D5-81AD-80A3-946D-850C3B70BE0B}"/>
                  </a:ext>
                </a:extLst>
              </p:cNvPr>
              <p:cNvSpPr txBox="1"/>
              <p:nvPr/>
            </p:nvSpPr>
            <p:spPr>
              <a:xfrm>
                <a:off x="5561191" y="3749857"/>
                <a:ext cx="1152048" cy="56938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1647"/>
                    </a:solidFill>
                    <a:effectLst/>
                    <a:uLnTx/>
                    <a:uFillTx/>
                    <a:latin typeface="Arial" panose="020B0604020202020204"/>
                    <a:ea typeface="+mn-ea"/>
                    <a:cs typeface="+mn-cs"/>
                  </a:rPr>
                  <a:t>Query</a:t>
                </a:r>
                <a:endParaRPr lang="en-US" sz="2400" b="1" i="0" u="none" strike="noStrike" kern="1200" cap="none" spc="0" normalizeH="0" baseline="0" noProof="0" dirty="0">
                  <a:ln>
                    <a:noFill/>
                  </a:ln>
                  <a:solidFill>
                    <a:srgbClr val="001647"/>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6CECF52-8A02-765C-949F-4E54538412CA}"/>
                  </a:ext>
                </a:extLst>
              </p:cNvPr>
              <p:cNvSpPr/>
              <p:nvPr/>
            </p:nvSpPr>
            <p:spPr>
              <a:xfrm>
                <a:off x="4755356" y="4341557"/>
                <a:ext cx="27664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40" name="Right Arrow 20">
            <a:extLst>
              <a:ext uri="{FF2B5EF4-FFF2-40B4-BE49-F238E27FC236}">
                <a16:creationId xmlns:a16="http://schemas.microsoft.com/office/drawing/2014/main" id="{887184FD-DE70-76CA-372D-FCE4DF616E2F}"/>
              </a:ext>
            </a:extLst>
          </p:cNvPr>
          <p:cNvSpPr/>
          <p:nvPr/>
        </p:nvSpPr>
        <p:spPr>
          <a:xfrm>
            <a:off x="5691565" y="2238976"/>
            <a:ext cx="1659429" cy="500513"/>
          </a:xfrm>
          <a:prstGeom prst="rightArrow">
            <a:avLst/>
          </a:prstGeom>
          <a:solidFill>
            <a:srgbClr val="D7D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1" name="Picture 40">
            <a:extLst>
              <a:ext uri="{FF2B5EF4-FFF2-40B4-BE49-F238E27FC236}">
                <a16:creationId xmlns:a16="http://schemas.microsoft.com/office/drawing/2014/main" id="{6352E81B-C2DC-EFF7-838D-8F6F248C7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965" y="1912898"/>
            <a:ext cx="1057721" cy="1074248"/>
          </a:xfrm>
          <a:prstGeom prst="rect">
            <a:avLst/>
          </a:prstGeom>
        </p:spPr>
      </p:pic>
      <p:pic>
        <p:nvPicPr>
          <p:cNvPr id="42" name="Picture 41">
            <a:extLst>
              <a:ext uri="{FF2B5EF4-FFF2-40B4-BE49-F238E27FC236}">
                <a16:creationId xmlns:a16="http://schemas.microsoft.com/office/drawing/2014/main" id="{C548EA34-AC0D-0393-F0AA-CDE59342B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454" y="1460779"/>
            <a:ext cx="1940891" cy="1971217"/>
          </a:xfrm>
          <a:prstGeom prst="rect">
            <a:avLst/>
          </a:prstGeom>
        </p:spPr>
      </p:pic>
      <p:pic>
        <p:nvPicPr>
          <p:cNvPr id="43" name="Picture 42">
            <a:extLst>
              <a:ext uri="{FF2B5EF4-FFF2-40B4-BE49-F238E27FC236}">
                <a16:creationId xmlns:a16="http://schemas.microsoft.com/office/drawing/2014/main" id="{28F9F629-C0A6-260C-B2FF-7C5A635A30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63" y="1460779"/>
            <a:ext cx="1920342" cy="1950347"/>
          </a:xfrm>
          <a:prstGeom prst="rect">
            <a:avLst/>
          </a:prstGeom>
        </p:spPr>
      </p:pic>
      <p:pic>
        <p:nvPicPr>
          <p:cNvPr id="44" name="Picture 43">
            <a:extLst>
              <a:ext uri="{FF2B5EF4-FFF2-40B4-BE49-F238E27FC236}">
                <a16:creationId xmlns:a16="http://schemas.microsoft.com/office/drawing/2014/main" id="{9E4FED66-355C-DF7A-7DC9-36FF767987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4905" y="1460779"/>
            <a:ext cx="1920342" cy="1950347"/>
          </a:xfrm>
          <a:prstGeom prst="rect">
            <a:avLst/>
          </a:prstGeom>
        </p:spPr>
      </p:pic>
      <p:sp>
        <p:nvSpPr>
          <p:cNvPr id="45" name="Rectangle 44">
            <a:extLst>
              <a:ext uri="{FF2B5EF4-FFF2-40B4-BE49-F238E27FC236}">
                <a16:creationId xmlns:a16="http://schemas.microsoft.com/office/drawing/2014/main" id="{A7D584BA-1945-4268-E44C-1031E2AB1BDF}"/>
              </a:ext>
            </a:extLst>
          </p:cNvPr>
          <p:cNvSpPr/>
          <p:nvPr/>
        </p:nvSpPr>
        <p:spPr>
          <a:xfrm>
            <a:off x="7526234" y="4988240"/>
            <a:ext cx="4304322" cy="173893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244"/>
                </a:solidFill>
                <a:effectLst/>
                <a:uLnTx/>
                <a:uFillTx/>
                <a:latin typeface="Arial" panose="020B0604020202020204"/>
                <a:ea typeface="+mn-ea"/>
                <a:cs typeface="+mn-cs"/>
              </a:rPr>
              <a:t>FMCSA </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uses data for enforcement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14244"/>
              </a:solidFill>
              <a:effectLst/>
              <a:uLnTx/>
              <a:uFillTx/>
              <a:latin typeface="Arial" panose="020B0604020202020204"/>
              <a:ea typeface="+mn-ea"/>
              <a:cs typeface="+mn-cs"/>
            </a:endParaRPr>
          </a:p>
          <a:p>
            <a:pPr defTabSz="914400">
              <a:defRPr/>
            </a:pPr>
            <a:r>
              <a:rPr kumimoji="0" lang="en-US" sz="1600" b="1" i="0" u="none" strike="noStrike" kern="1200" cap="none" spc="0" normalizeH="0" baseline="0" noProof="0" dirty="0">
                <a:ln>
                  <a:noFill/>
                </a:ln>
                <a:solidFill>
                  <a:srgbClr val="414244"/>
                </a:solidFill>
                <a:effectLst/>
                <a:uLnTx/>
                <a:uFillTx/>
                <a:latin typeface="Arial" panose="020B0604020202020204"/>
                <a:ea typeface="+mn-ea"/>
                <a:cs typeface="+mn-cs"/>
              </a:rPr>
              <a:t>State enforcement agencies</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 </a:t>
            </a:r>
            <a:r>
              <a:rPr lang="en-US" sz="1600" dirty="0">
                <a:solidFill>
                  <a:srgbClr val="414244"/>
                </a:solidFill>
                <a:latin typeface="Arial" panose="020B0604020202020204"/>
              </a:rPr>
              <a:t>can access current and previous </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driver eligibility statuses (i.e., Prohibited/Not Prohibited)</a:t>
            </a:r>
            <a:r>
              <a:rPr lang="en-US" sz="1600" b="1" dirty="0">
                <a:solidFill>
                  <a:srgbClr val="414244"/>
                </a:solidFill>
                <a:latin typeface="Arial" panose="020B0604020202020204"/>
              </a:rPr>
              <a:t> </a:t>
            </a:r>
            <a:endParaRPr lang="en-US" sz="1600" b="1" i="0" u="none" strike="noStrike" kern="1200" cap="none" spc="0" normalizeH="0" baseline="0" noProof="0" dirty="0">
              <a:ln>
                <a:noFill/>
              </a:ln>
              <a:solidFill>
                <a:srgbClr val="414244"/>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1424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244"/>
                </a:solidFill>
                <a:effectLst/>
                <a:uLnTx/>
                <a:uFillTx/>
                <a:latin typeface="Arial" panose="020B0604020202020204"/>
                <a:ea typeface="+mn-ea"/>
                <a:cs typeface="+mn-cs"/>
              </a:rPr>
              <a:t>Drivers</a:t>
            </a:r>
            <a:r>
              <a:rPr kumimoji="0" lang="en-US" sz="1600" b="0" i="0" u="none" strike="noStrike" kern="1200" cap="none" spc="0" normalizeH="0" baseline="0" noProof="0" dirty="0">
                <a:ln>
                  <a:noFill/>
                </a:ln>
                <a:solidFill>
                  <a:srgbClr val="414244"/>
                </a:solidFill>
                <a:effectLst/>
                <a:uLnTx/>
                <a:uFillTx/>
                <a:latin typeface="Arial" panose="020B0604020202020204"/>
                <a:ea typeface="+mn-ea"/>
                <a:cs typeface="+mn-cs"/>
              </a:rPr>
              <a:t> can access only their own information </a:t>
            </a:r>
          </a:p>
        </p:txBody>
      </p:sp>
      <p:sp>
        <p:nvSpPr>
          <p:cNvPr id="46" name="TextBox 45">
            <a:extLst>
              <a:ext uri="{FF2B5EF4-FFF2-40B4-BE49-F238E27FC236}">
                <a16:creationId xmlns:a16="http://schemas.microsoft.com/office/drawing/2014/main" id="{C53F7C88-8130-C1AE-D02C-384066B508C1}"/>
              </a:ext>
            </a:extLst>
          </p:cNvPr>
          <p:cNvSpPr txBox="1"/>
          <p:nvPr/>
        </p:nvSpPr>
        <p:spPr>
          <a:xfrm>
            <a:off x="5634130" y="2764008"/>
            <a:ext cx="1753099"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4244"/>
                </a:solidFill>
                <a:effectLst/>
                <a:uLnTx/>
                <a:uFillTx/>
                <a:latin typeface="Arial" panose="020B0604020202020204"/>
                <a:ea typeface="+mn-ea"/>
                <a:cs typeface="+mn-cs"/>
              </a:rPr>
              <a:t>Driver consent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16596218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Increasing safety on our Nation’s roadways</a:t>
            </a:r>
          </a:p>
        </p:txBody>
      </p:sp>
      <p:sp>
        <p:nvSpPr>
          <p:cNvPr id="2" name="Slide Number Placeholder 1"/>
          <p:cNvSpPr>
            <a:spLocks noGrp="1"/>
          </p:cNvSpPr>
          <p:nvPr>
            <p:ph type="sldNum" sz="quarter" idx="4"/>
          </p:nvPr>
        </p:nvSpPr>
        <p:spPr/>
        <p:txBody>
          <a:bodyPr/>
          <a:lstStyle/>
          <a:p>
            <a:fld id="{A01475F6-15BF-E945-87A6-683076D41687}" type="slidenum">
              <a:rPr lang="en-US" smtClean="0"/>
              <a:pPr/>
              <a:t>8</a:t>
            </a:fld>
            <a:endParaRPr lang="en-US"/>
          </a:p>
        </p:txBody>
      </p:sp>
      <p:sp>
        <p:nvSpPr>
          <p:cNvPr id="7" name="Text Placeholder 17">
            <a:extLst>
              <a:ext uri="{FF2B5EF4-FFF2-40B4-BE49-F238E27FC236}">
                <a16:creationId xmlns:a16="http://schemas.microsoft.com/office/drawing/2014/main" id="{1F02A63E-02C6-A212-B66A-7F85ED4A99EA}"/>
              </a:ext>
            </a:extLst>
          </p:cNvPr>
          <p:cNvSpPr txBox="1">
            <a:spLocks/>
          </p:cNvSpPr>
          <p:nvPr/>
        </p:nvSpPr>
        <p:spPr>
          <a:xfrm>
            <a:off x="561563" y="1853830"/>
            <a:ext cx="3400811" cy="1764921"/>
          </a:xfrm>
          <a:prstGeom prst="rect">
            <a:avLst/>
          </a:prstGeom>
          <a:solidFill>
            <a:srgbClr val="F2F2F2"/>
          </a:solidFill>
        </p:spPr>
        <p:txBody>
          <a:bodyPr lIns="228600" tIns="246888">
            <a:normAutofit/>
          </a:bodyPr>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342900" rtl="0" eaLnBrk="1" fontAlgn="base" latinLnBrk="0" hangingPunct="1">
              <a:lnSpc>
                <a:spcPts val="2500"/>
              </a:lnSpc>
              <a:spcBef>
                <a:spcPts val="120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Real-time access to reported violation information for select registered users</a:t>
            </a:r>
            <a:endParaRPr kumimoji="0" lang="en-US" sz="19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CA03A3A4-957C-17BA-7EB6-37F825E11D59}"/>
              </a:ext>
            </a:extLst>
          </p:cNvPr>
          <p:cNvCxnSpPr/>
          <p:nvPr/>
        </p:nvCxnSpPr>
        <p:spPr bwMode="auto">
          <a:xfrm>
            <a:off x="561563" y="3618751"/>
            <a:ext cx="3384050" cy="0"/>
          </a:xfrm>
          <a:prstGeom prst="line">
            <a:avLst/>
          </a:prstGeom>
          <a:solidFill>
            <a:schemeClr val="accent1"/>
          </a:solidFill>
          <a:ln w="41275" cap="flat" cmpd="sng" algn="ctr">
            <a:solidFill>
              <a:schemeClr val="accent2"/>
            </a:solidFill>
            <a:prstDash val="solid"/>
            <a:round/>
            <a:headEnd type="none" w="med" len="med"/>
            <a:tailEnd type="none" w="med" len="med"/>
          </a:ln>
          <a:effectLst/>
        </p:spPr>
      </p:cxnSp>
      <p:sp>
        <p:nvSpPr>
          <p:cNvPr id="10" name="Text Placeholder 17">
            <a:extLst>
              <a:ext uri="{FF2B5EF4-FFF2-40B4-BE49-F238E27FC236}">
                <a16:creationId xmlns:a16="http://schemas.microsoft.com/office/drawing/2014/main" id="{1123A373-F612-672A-AD44-80E40A680C8B}"/>
              </a:ext>
            </a:extLst>
          </p:cNvPr>
          <p:cNvSpPr txBox="1">
            <a:spLocks/>
          </p:cNvSpPr>
          <p:nvPr/>
        </p:nvSpPr>
        <p:spPr>
          <a:xfrm>
            <a:off x="4229093" y="1883810"/>
            <a:ext cx="3400811" cy="1764921"/>
          </a:xfrm>
          <a:prstGeom prst="rect">
            <a:avLst/>
          </a:prstGeom>
          <a:solidFill>
            <a:srgbClr val="F2F2F2"/>
          </a:solidFill>
        </p:spPr>
        <p:txBody>
          <a:bodyPr lIns="228600" tIns="246888">
            <a:normAutofit/>
          </a:bodyPr>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342900" rtl="0" eaLnBrk="1" fontAlgn="base" latinLnBrk="0" hangingPunct="1">
              <a:lnSpc>
                <a:spcPts val="2500"/>
              </a:lnSpc>
              <a:spcBef>
                <a:spcPts val="120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Easier for employers to meet pre-employment investigation and reporting obligations</a:t>
            </a:r>
            <a:endParaRPr kumimoji="0" lang="en-US" sz="19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2367A27E-F347-4BD6-2C6E-8FBE8CAEB61F}"/>
              </a:ext>
            </a:extLst>
          </p:cNvPr>
          <p:cNvCxnSpPr/>
          <p:nvPr/>
        </p:nvCxnSpPr>
        <p:spPr bwMode="auto">
          <a:xfrm>
            <a:off x="4219163" y="3618751"/>
            <a:ext cx="3384050" cy="0"/>
          </a:xfrm>
          <a:prstGeom prst="line">
            <a:avLst/>
          </a:prstGeom>
          <a:solidFill>
            <a:schemeClr val="accent1"/>
          </a:solidFill>
          <a:ln w="41275" cap="flat" cmpd="sng" algn="ctr">
            <a:solidFill>
              <a:schemeClr val="accent2"/>
            </a:solidFill>
            <a:prstDash val="solid"/>
            <a:round/>
            <a:headEnd type="none" w="med" len="med"/>
            <a:tailEnd type="none" w="med" len="med"/>
          </a:ln>
          <a:effectLst/>
        </p:spPr>
      </p:cxnSp>
      <p:sp>
        <p:nvSpPr>
          <p:cNvPr id="13" name="Text Placeholder 17">
            <a:extLst>
              <a:ext uri="{FF2B5EF4-FFF2-40B4-BE49-F238E27FC236}">
                <a16:creationId xmlns:a16="http://schemas.microsoft.com/office/drawing/2014/main" id="{62761BE6-A2A9-7A55-7427-12D0684CF7F4}"/>
              </a:ext>
            </a:extLst>
          </p:cNvPr>
          <p:cNvSpPr txBox="1">
            <a:spLocks/>
          </p:cNvSpPr>
          <p:nvPr/>
        </p:nvSpPr>
        <p:spPr>
          <a:xfrm>
            <a:off x="544802" y="3937463"/>
            <a:ext cx="3400811" cy="1764921"/>
          </a:xfrm>
          <a:prstGeom prst="rect">
            <a:avLst/>
          </a:prstGeom>
          <a:solidFill>
            <a:srgbClr val="F2F2F2"/>
          </a:solidFill>
        </p:spPr>
        <p:txBody>
          <a:bodyPr lIns="228600" tIns="246888">
            <a:normAutofit/>
          </a:bodyPr>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342900" rtl="0" eaLnBrk="1" fontAlgn="base" latinLnBrk="0" hangingPunct="1">
              <a:lnSpc>
                <a:spcPts val="2500"/>
              </a:lnSpc>
              <a:spcBef>
                <a:spcPts val="120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More difficult for drivers to conceal drug and alcohol violations from employers</a:t>
            </a:r>
            <a:endParaRPr kumimoji="0" lang="en-US" sz="19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E1D5D24F-B10E-E3B7-D586-AC1F75B32BB1}"/>
              </a:ext>
            </a:extLst>
          </p:cNvPr>
          <p:cNvCxnSpPr/>
          <p:nvPr/>
        </p:nvCxnSpPr>
        <p:spPr bwMode="auto">
          <a:xfrm>
            <a:off x="561563" y="5676151"/>
            <a:ext cx="3384050" cy="0"/>
          </a:xfrm>
          <a:prstGeom prst="line">
            <a:avLst/>
          </a:prstGeom>
          <a:solidFill>
            <a:schemeClr val="accent1"/>
          </a:solidFill>
          <a:ln w="41275" cap="flat" cmpd="sng" algn="ctr">
            <a:solidFill>
              <a:schemeClr val="accent2"/>
            </a:solidFill>
            <a:prstDash val="solid"/>
            <a:round/>
            <a:headEnd type="none" w="med" len="med"/>
            <a:tailEnd type="none" w="med" len="med"/>
          </a:ln>
          <a:effectLst/>
        </p:spPr>
      </p:cxnSp>
      <p:sp>
        <p:nvSpPr>
          <p:cNvPr id="15" name="Text Placeholder 17">
            <a:extLst>
              <a:ext uri="{FF2B5EF4-FFF2-40B4-BE49-F238E27FC236}">
                <a16:creationId xmlns:a16="http://schemas.microsoft.com/office/drawing/2014/main" id="{B9F12B0E-D657-196C-41CA-A0D682B3B574}"/>
              </a:ext>
            </a:extLst>
          </p:cNvPr>
          <p:cNvSpPr txBox="1">
            <a:spLocks/>
          </p:cNvSpPr>
          <p:nvPr/>
        </p:nvSpPr>
        <p:spPr>
          <a:xfrm>
            <a:off x="4229093" y="3937463"/>
            <a:ext cx="3400811" cy="1764922"/>
          </a:xfrm>
          <a:prstGeom prst="rect">
            <a:avLst/>
          </a:prstGeom>
          <a:solidFill>
            <a:srgbClr val="F2F2F2"/>
          </a:solidFill>
        </p:spPr>
        <p:txBody>
          <a:bodyPr lIns="228600" tIns="246888">
            <a:normAutofit/>
          </a:bodyPr>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l" defTabSz="342900" rtl="0" eaLnBrk="1" fontAlgn="base" latinLnBrk="0" hangingPunct="1">
              <a:lnSpc>
                <a:spcPts val="2500"/>
              </a:lnSpc>
              <a:spcBef>
                <a:spcPts val="120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More insight into employer compliance with drug and alcohol testing rules</a:t>
            </a:r>
            <a:endParaRPr kumimoji="0" lang="en-US" sz="19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B8D6A05F-D747-9838-0F64-320D54BBFCDC}"/>
              </a:ext>
            </a:extLst>
          </p:cNvPr>
          <p:cNvCxnSpPr/>
          <p:nvPr/>
        </p:nvCxnSpPr>
        <p:spPr bwMode="auto">
          <a:xfrm>
            <a:off x="4219163" y="5676151"/>
            <a:ext cx="3384050" cy="0"/>
          </a:xfrm>
          <a:prstGeom prst="line">
            <a:avLst/>
          </a:prstGeom>
          <a:solidFill>
            <a:schemeClr val="accent1"/>
          </a:solidFill>
          <a:ln w="41275" cap="flat" cmpd="sng" algn="ctr">
            <a:solidFill>
              <a:schemeClr val="accent2"/>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E8093028-0008-5FDC-B1C0-680E417A07A3}"/>
              </a:ext>
            </a:extLst>
          </p:cNvPr>
          <p:cNvGrpSpPr/>
          <p:nvPr/>
        </p:nvGrpSpPr>
        <p:grpSpPr>
          <a:xfrm>
            <a:off x="7741050" y="3526150"/>
            <a:ext cx="1283503" cy="791203"/>
            <a:chOff x="7785208" y="3502485"/>
            <a:chExt cx="1092879" cy="548640"/>
          </a:xfrm>
        </p:grpSpPr>
        <p:sp>
          <p:nvSpPr>
            <p:cNvPr id="18" name="Triangle 2">
              <a:extLst>
                <a:ext uri="{FF2B5EF4-FFF2-40B4-BE49-F238E27FC236}">
                  <a16:creationId xmlns:a16="http://schemas.microsoft.com/office/drawing/2014/main" id="{2AE40076-CCCB-51C0-A550-CA80860B41DA}"/>
                </a:ext>
              </a:extLst>
            </p:cNvPr>
            <p:cNvSpPr/>
            <p:nvPr/>
          </p:nvSpPr>
          <p:spPr bwMode="auto">
            <a:xfrm rot="5400000">
              <a:off x="8433950" y="3606988"/>
              <a:ext cx="548640" cy="339634"/>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6699"/>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B5008ADC-DC2D-ABA6-0C0A-58BDF11AE9F5}"/>
                </a:ext>
              </a:extLst>
            </p:cNvPr>
            <p:cNvSpPr/>
            <p:nvPr/>
          </p:nvSpPr>
          <p:spPr bwMode="auto">
            <a:xfrm>
              <a:off x="7785208" y="3647588"/>
              <a:ext cx="805497" cy="265161"/>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6699"/>
                </a:solidFill>
                <a:effectLst/>
                <a:uLnTx/>
                <a:uFillTx/>
                <a:latin typeface="Arial" charset="0"/>
                <a:ea typeface="+mn-ea"/>
                <a:cs typeface="+mn-cs"/>
              </a:endParaRPr>
            </a:p>
          </p:txBody>
        </p:sp>
      </p:grpSp>
      <p:pic>
        <p:nvPicPr>
          <p:cNvPr id="20" name="Picture 19">
            <a:extLst>
              <a:ext uri="{FF2B5EF4-FFF2-40B4-BE49-F238E27FC236}">
                <a16:creationId xmlns:a16="http://schemas.microsoft.com/office/drawing/2014/main" id="{F28939E1-B4D7-C24A-95B6-6DC7D1CAF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1233" y="1438099"/>
            <a:ext cx="1747636" cy="1801561"/>
          </a:xfrm>
          <a:prstGeom prst="rect">
            <a:avLst/>
          </a:prstGeom>
        </p:spPr>
      </p:pic>
      <p:sp>
        <p:nvSpPr>
          <p:cNvPr id="21" name="Text Placeholder 17">
            <a:extLst>
              <a:ext uri="{FF2B5EF4-FFF2-40B4-BE49-F238E27FC236}">
                <a16:creationId xmlns:a16="http://schemas.microsoft.com/office/drawing/2014/main" id="{8DED141D-4038-DD10-E625-7D6F77CDFA8F}"/>
              </a:ext>
            </a:extLst>
          </p:cNvPr>
          <p:cNvSpPr txBox="1">
            <a:spLocks/>
          </p:cNvSpPr>
          <p:nvPr/>
        </p:nvSpPr>
        <p:spPr>
          <a:xfrm>
            <a:off x="9143843" y="3447490"/>
            <a:ext cx="2690970" cy="979946"/>
          </a:xfrm>
          <a:prstGeom prst="rect">
            <a:avLst/>
          </a:prstGeom>
          <a:solidFill>
            <a:schemeClr val="accent2"/>
          </a:solidFill>
        </p:spPr>
        <p:txBody>
          <a:bodyPr lIns="0" tIns="246888" rIns="0">
            <a:normAutofit/>
          </a:bodyPr>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0" marR="0" lvl="0" indent="0" algn="ctr" defTabSz="342900" rtl="0" eaLnBrk="1" fontAlgn="base" latinLnBrk="0" hangingPunct="1">
              <a:lnSpc>
                <a:spcPts val="3000"/>
              </a:lnSpc>
              <a:spcBef>
                <a:spcPts val="1200"/>
              </a:spcBef>
              <a:spcAft>
                <a:spcPct val="0"/>
              </a:spcAft>
              <a:buClrTx/>
              <a:buSzTx/>
              <a:buFont typeface="Wingdings" pitchFamily="2" charset="2"/>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Safer Roadways</a:t>
            </a: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95569225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000" dirty="0"/>
              <a:t>Who is covered by the Clearinghouse rule?</a:t>
            </a:r>
          </a:p>
        </p:txBody>
      </p:sp>
      <p:sp>
        <p:nvSpPr>
          <p:cNvPr id="2" name="Slide Number Placeholder 1"/>
          <p:cNvSpPr>
            <a:spLocks noGrp="1"/>
          </p:cNvSpPr>
          <p:nvPr>
            <p:ph type="sldNum" sz="quarter" idx="4"/>
          </p:nvPr>
        </p:nvSpPr>
        <p:spPr/>
        <p:txBody>
          <a:bodyPr/>
          <a:lstStyle/>
          <a:p>
            <a:fld id="{A01475F6-15BF-E945-87A6-683076D41687}" type="slidenum">
              <a:rPr lang="en-US" smtClean="0"/>
              <a:pPr/>
              <a:t>9</a:t>
            </a:fld>
            <a:endParaRPr lang="en-US"/>
          </a:p>
        </p:txBody>
      </p:sp>
      <p:sp>
        <p:nvSpPr>
          <p:cNvPr id="7" name="Content Placeholder 2">
            <a:extLst>
              <a:ext uri="{FF2B5EF4-FFF2-40B4-BE49-F238E27FC236}">
                <a16:creationId xmlns:a16="http://schemas.microsoft.com/office/drawing/2014/main" id="{FD4DD4EC-79CE-9402-4637-A0B0BBB04E55}"/>
              </a:ext>
            </a:extLst>
          </p:cNvPr>
          <p:cNvSpPr>
            <a:spLocks noGrp="1"/>
          </p:cNvSpPr>
          <p:nvPr>
            <p:ph idx="1"/>
          </p:nvPr>
        </p:nvSpPr>
        <p:spPr>
          <a:xfrm>
            <a:off x="457200" y="1503881"/>
            <a:ext cx="11277600" cy="4419488"/>
          </a:xfrm>
        </p:spPr>
        <p:txBody>
          <a:bodyPr vert="horz" lIns="91440" tIns="45720" rIns="91440" bIns="45720" rtlCol="0" anchor="t">
            <a:normAutofit lnSpcReduction="10000"/>
          </a:bodyPr>
          <a:lstStyle/>
          <a:p>
            <a:pPr>
              <a:lnSpc>
                <a:spcPct val="100000"/>
              </a:lnSpc>
              <a:buClr>
                <a:srgbClr val="0070C0"/>
              </a:buClr>
              <a:buSzPct val="100000"/>
            </a:pPr>
            <a:r>
              <a:rPr lang="en-US" sz="2400" dirty="0"/>
              <a:t>All CDL drivers who operate CMVs on public roads and their employers and service agents. This includes, but is not limited to:</a:t>
            </a:r>
          </a:p>
          <a:p>
            <a:pPr lvl="1">
              <a:buClr>
                <a:srgbClr val="0070C0"/>
              </a:buClr>
              <a:buSzPct val="100000"/>
              <a:buFont typeface="Arial" panose="020B0604020202020204" pitchFamily="34" charset="0"/>
              <a:buChar char="‒"/>
            </a:pPr>
            <a:r>
              <a:rPr lang="en-US" dirty="0">
                <a:solidFill>
                  <a:srgbClr val="262626"/>
                </a:solidFill>
              </a:rPr>
              <a:t>Interstate and intrastate motor carriers, including passenger carriers</a:t>
            </a:r>
          </a:p>
          <a:p>
            <a:pPr lvl="1">
              <a:buClr>
                <a:srgbClr val="0070C0"/>
              </a:buClr>
              <a:buSzPct val="100000"/>
              <a:buFont typeface="Arial" panose="020B0604020202020204" pitchFamily="34" charset="0"/>
              <a:buChar char="‒"/>
            </a:pPr>
            <a:r>
              <a:rPr lang="en-US" dirty="0">
                <a:solidFill>
                  <a:srgbClr val="262626"/>
                </a:solidFill>
              </a:rPr>
              <a:t>School bus drivers</a:t>
            </a:r>
          </a:p>
          <a:p>
            <a:pPr lvl="1">
              <a:buClr>
                <a:srgbClr val="0070C0"/>
              </a:buClr>
              <a:buSzPct val="100000"/>
              <a:buFont typeface="Arial" panose="020B0604020202020204" pitchFamily="34" charset="0"/>
              <a:buChar char="‒"/>
            </a:pPr>
            <a:r>
              <a:rPr lang="en-US" dirty="0">
                <a:solidFill>
                  <a:srgbClr val="262626"/>
                </a:solidFill>
              </a:rPr>
              <a:t>Construction equipment operators</a:t>
            </a:r>
          </a:p>
          <a:p>
            <a:pPr lvl="1">
              <a:buClr>
                <a:srgbClr val="0070C0"/>
              </a:buClr>
              <a:buSzPct val="100000"/>
              <a:buFont typeface="Arial" panose="020B0604020202020204" pitchFamily="34" charset="0"/>
              <a:buChar char="‒"/>
            </a:pPr>
            <a:r>
              <a:rPr lang="en-US" dirty="0">
                <a:solidFill>
                  <a:srgbClr val="262626"/>
                </a:solidFill>
              </a:rPr>
              <a:t>Limousine drivers</a:t>
            </a:r>
          </a:p>
          <a:p>
            <a:pPr lvl="1">
              <a:buClr>
                <a:srgbClr val="0070C0"/>
              </a:buClr>
              <a:buSzPct val="100000"/>
              <a:buFont typeface="Arial" panose="020B0604020202020204" pitchFamily="34" charset="0"/>
              <a:buChar char="‒"/>
            </a:pPr>
            <a:r>
              <a:rPr lang="en-US" dirty="0">
                <a:solidFill>
                  <a:srgbClr val="262626"/>
                </a:solidFill>
              </a:rPr>
              <a:t>Municipal vehicle drivers (e.g., waste management vehicles)</a:t>
            </a:r>
          </a:p>
          <a:p>
            <a:pPr lvl="1">
              <a:buClr>
                <a:srgbClr val="0070C0"/>
              </a:buClr>
              <a:buSzPct val="100000"/>
              <a:buFont typeface="Arial" panose="020B0604020202020204" pitchFamily="34" charset="0"/>
              <a:buChar char="‒"/>
            </a:pPr>
            <a:r>
              <a:rPr lang="en-US" dirty="0">
                <a:solidFill>
                  <a:srgbClr val="262626"/>
                </a:solidFill>
              </a:rPr>
              <a:t>Federal and other organizations that employ drivers subject to FMCSA drug and alcohol testing regulations (e.g., Department of Defense, municipalities, school districts)</a:t>
            </a:r>
          </a:p>
          <a:p>
            <a:pPr>
              <a:buClr>
                <a:srgbClr val="0070C0"/>
              </a:buClr>
              <a:buSzPct val="100000"/>
            </a:pPr>
            <a:r>
              <a:rPr lang="en-US" sz="2400" dirty="0">
                <a:latin typeface="Arial"/>
                <a:cs typeface="Arial"/>
              </a:rPr>
              <a:t>Government entities are not required to obtain a USDOT Number under 49 CFR part 390, however they </a:t>
            </a:r>
            <a:r>
              <a:rPr lang="en-US" sz="2400" i="1" dirty="0">
                <a:latin typeface="Arial"/>
                <a:cs typeface="Arial"/>
              </a:rPr>
              <a:t>are</a:t>
            </a:r>
            <a:r>
              <a:rPr lang="en-US" sz="2400" dirty="0">
                <a:latin typeface="Arial"/>
                <a:cs typeface="Arial"/>
              </a:rPr>
              <a:t> subject to the Controlled Substances and Alcohol Use and Testing regulations in 49 CFR part 382</a:t>
            </a:r>
          </a:p>
          <a:p>
            <a:endParaRPr lang="en-US" dirty="0"/>
          </a:p>
        </p:txBody>
      </p:sp>
      <p:sp>
        <p:nvSpPr>
          <p:cNvPr id="9" name="Text Placeholder 17">
            <a:extLst>
              <a:ext uri="{FF2B5EF4-FFF2-40B4-BE49-F238E27FC236}">
                <a16:creationId xmlns:a16="http://schemas.microsoft.com/office/drawing/2014/main" id="{8A010E67-F01F-C6C7-419B-AB0FDB37099B}"/>
              </a:ext>
            </a:extLst>
          </p:cNvPr>
          <p:cNvSpPr txBox="1">
            <a:spLocks/>
          </p:cNvSpPr>
          <p:nvPr/>
        </p:nvSpPr>
        <p:spPr>
          <a:xfrm>
            <a:off x="2395917" y="5923369"/>
            <a:ext cx="7400166" cy="816517"/>
          </a:xfrm>
          <a:prstGeom prst="rect">
            <a:avLst/>
          </a:prstGeom>
          <a:solidFill>
            <a:srgbClr val="F1B01F"/>
          </a:solidFill>
        </p:spPr>
        <p:txBody>
          <a:bodyPr lIns="0" tIns="91440"/>
          <a:lstStyle>
            <a:lvl1pPr marL="0" indent="0" algn="l" defTabSz="342900" rtl="0" eaLnBrk="1" fontAlgn="base" latinLnBrk="0" hangingPunct="1">
              <a:lnSpc>
                <a:spcPct val="100000"/>
              </a:lnSpc>
              <a:spcBef>
                <a:spcPts val="1200"/>
              </a:spcBef>
              <a:spcAft>
                <a:spcPct val="0"/>
              </a:spcAft>
              <a:buFont typeface="Wingdings" pitchFamily="2" charset="2"/>
              <a:buNone/>
              <a:defRPr lang="en-US" sz="1600" b="1" kern="1200" baseline="0" dirty="0" smtClean="0">
                <a:solidFill>
                  <a:schemeClr val="tx1"/>
                </a:solidFill>
                <a:latin typeface="+mn-lt"/>
                <a:ea typeface="+mn-ea"/>
                <a:cs typeface="+mn-cs"/>
              </a:defRPr>
            </a:lvl1pPr>
            <a:lvl2pPr marL="342900" indent="0" algn="l" rtl="0" eaLnBrk="1" fontAlgn="base" hangingPunct="1">
              <a:spcBef>
                <a:spcPts val="450"/>
              </a:spcBef>
              <a:spcAft>
                <a:spcPct val="0"/>
              </a:spcAft>
              <a:buFont typeface="Arial" panose="020B0604020202020204" pitchFamily="34" charset="0"/>
              <a:buNone/>
              <a:defRPr lang="en-US" sz="1050" kern="1200" baseline="0" dirty="0" smtClean="0">
                <a:solidFill>
                  <a:schemeClr val="bg2"/>
                </a:solidFill>
                <a:latin typeface="+mn-lt"/>
                <a:ea typeface="+mn-ea"/>
                <a:cs typeface="+mn-cs"/>
              </a:defRPr>
            </a:lvl2pPr>
            <a:lvl3pPr marL="904875" indent="-179785" algn="l" rtl="0" eaLnBrk="1" fontAlgn="base" hangingPunct="1">
              <a:spcBef>
                <a:spcPct val="20000"/>
              </a:spcBef>
              <a:spcAft>
                <a:spcPct val="0"/>
              </a:spcAft>
              <a:buFont typeface="Arial" panose="020B0604020202020204" pitchFamily="34" charset="0"/>
              <a:buChar char="•"/>
              <a:defRPr sz="1800" baseline="0">
                <a:solidFill>
                  <a:srgbClr val="777777"/>
                </a:solidFill>
                <a:latin typeface="+mn-lt"/>
              </a:defRPr>
            </a:lvl3pPr>
            <a:lvl4pPr marL="1200150" indent="-171450" algn="l" rtl="0" eaLnBrk="1" fontAlgn="base" hangingPunct="1">
              <a:spcBef>
                <a:spcPct val="20000"/>
              </a:spcBef>
              <a:spcAft>
                <a:spcPct val="0"/>
              </a:spcAft>
              <a:buChar char="–"/>
              <a:defRPr sz="2800">
                <a:solidFill>
                  <a:srgbClr val="5F5F5F"/>
                </a:solidFill>
                <a:latin typeface="+mn-lt"/>
              </a:defRPr>
            </a:lvl4pPr>
            <a:lvl5pPr marL="1543050" indent="-171450" algn="l" rtl="0" eaLnBrk="1" fontAlgn="base" hangingPunct="1">
              <a:spcBef>
                <a:spcPct val="20000"/>
              </a:spcBef>
              <a:spcAft>
                <a:spcPct val="0"/>
              </a:spcAft>
              <a:buChar char="»"/>
              <a:defRPr sz="1200">
                <a:solidFill>
                  <a:srgbClr val="5F5F5F"/>
                </a:solidFill>
                <a:latin typeface="+mn-lt"/>
              </a:defRPr>
            </a:lvl5pPr>
            <a:lvl6pPr marL="1885950" indent="-171450" algn="l" rtl="0" eaLnBrk="1" fontAlgn="base" hangingPunct="1">
              <a:spcBef>
                <a:spcPct val="20000"/>
              </a:spcBef>
              <a:spcAft>
                <a:spcPct val="0"/>
              </a:spcAft>
              <a:buChar char="»"/>
              <a:defRPr sz="1200">
                <a:solidFill>
                  <a:srgbClr val="5F5F5F"/>
                </a:solidFill>
                <a:latin typeface="+mn-lt"/>
              </a:defRPr>
            </a:lvl6pPr>
            <a:lvl7pPr marL="2228850" indent="-171450" algn="l" rtl="0" eaLnBrk="1" fontAlgn="base" hangingPunct="1">
              <a:spcBef>
                <a:spcPct val="20000"/>
              </a:spcBef>
              <a:spcAft>
                <a:spcPct val="0"/>
              </a:spcAft>
              <a:buChar char="»"/>
              <a:defRPr sz="1200">
                <a:solidFill>
                  <a:srgbClr val="5F5F5F"/>
                </a:solidFill>
                <a:latin typeface="+mn-lt"/>
              </a:defRPr>
            </a:lvl7pPr>
            <a:lvl8pPr marL="2571750" indent="-171450" algn="l" rtl="0" eaLnBrk="1" fontAlgn="base" hangingPunct="1">
              <a:spcBef>
                <a:spcPct val="20000"/>
              </a:spcBef>
              <a:spcAft>
                <a:spcPct val="0"/>
              </a:spcAft>
              <a:buChar char="»"/>
              <a:defRPr sz="1200">
                <a:solidFill>
                  <a:srgbClr val="5F5F5F"/>
                </a:solidFill>
                <a:latin typeface="+mn-lt"/>
              </a:defRPr>
            </a:lvl8pPr>
            <a:lvl9pPr marL="2914650" indent="-171450" algn="l" rtl="0" eaLnBrk="1" fontAlgn="base" hangingPunct="1">
              <a:spcBef>
                <a:spcPct val="20000"/>
              </a:spcBef>
              <a:spcAft>
                <a:spcPct val="0"/>
              </a:spcAft>
              <a:buChar char="»"/>
              <a:defRPr sz="1200">
                <a:solidFill>
                  <a:srgbClr val="5F5F5F"/>
                </a:solidFill>
                <a:latin typeface="+mn-lt"/>
              </a:defRPr>
            </a:lvl9pPr>
          </a:lstStyle>
          <a:p>
            <a:pPr marL="280988" marR="0" lvl="0" indent="0" algn="l" defTabSz="342900" rtl="0" eaLnBrk="1" fontAlgn="base" latinLnBrk="0" hangingPunct="1">
              <a:lnSpc>
                <a:spcPct val="100000"/>
              </a:lnSpc>
              <a:spcBef>
                <a:spcPts val="500"/>
              </a:spcBef>
              <a:spcAft>
                <a:spcPct val="0"/>
              </a:spcAft>
              <a:buClrTx/>
              <a:buSzTx/>
              <a:buFont typeface="Wingdings" pitchFamily="2" charset="2"/>
              <a:buNone/>
              <a:tabLst/>
              <a:defRPr/>
            </a:pPr>
            <a:r>
              <a:rPr kumimoji="0" lang="en-US" sz="1800" b="1" i="0" u="none" strike="noStrike" kern="1200" cap="none" spc="0" normalizeH="0" baseline="0" noProof="0" dirty="0">
                <a:ln>
                  <a:noFill/>
                </a:ln>
                <a:solidFill>
                  <a:srgbClr val="001647"/>
                </a:solidFill>
                <a:effectLst/>
                <a:uLnTx/>
                <a:uFillTx/>
                <a:latin typeface="Arial" panose="020B0604020202020204"/>
                <a:ea typeface="+mn-ea"/>
                <a:cs typeface="+mn-cs"/>
              </a:rPr>
              <a:t>Learn more about the specific actions each user can take at: </a:t>
            </a:r>
          </a:p>
          <a:p>
            <a:pPr marL="280988" marR="0" lvl="0" indent="0" algn="l" defTabSz="342900" rtl="0" eaLnBrk="1" fontAlgn="base" latinLnBrk="0" hangingPunct="1">
              <a:lnSpc>
                <a:spcPct val="100000"/>
              </a:lnSpc>
              <a:spcBef>
                <a:spcPts val="500"/>
              </a:spcBef>
              <a:spcAft>
                <a:spcPct val="0"/>
              </a:spcAft>
              <a:buClrTx/>
              <a:buSzTx/>
              <a:buFont typeface="Wingdings" pitchFamily="2" charset="2"/>
              <a:buNone/>
              <a:tabLst/>
              <a:defRPr/>
            </a:pPr>
            <a:r>
              <a:rPr kumimoji="0" lang="en-US" sz="1800" b="1" i="0" u="none" strike="noStrike" kern="1200" cap="none" spc="0" normalizeH="0" baseline="0" noProof="0" dirty="0">
                <a:ln>
                  <a:noFill/>
                </a:ln>
                <a:solidFill>
                  <a:srgbClr val="1071B9"/>
                </a:solidFill>
                <a:effectLst/>
                <a:uLnTx/>
                <a:uFillTx/>
                <a:latin typeface="Arial" panose="020B0604020202020204"/>
                <a:ea typeface="+mn-ea"/>
                <a:cs typeface="+mn-cs"/>
                <a:hlinkClick r:id="rId4"/>
              </a:rPr>
              <a:t>https://clearinghouse.fmcsa.dot.gov/Resource/Index/User-Roles</a:t>
            </a:r>
            <a:r>
              <a:rPr kumimoji="0" lang="en-US" sz="1800" b="1" i="0" u="none" strike="noStrike" kern="1200" cap="none" spc="0" normalizeH="0" baseline="0" noProof="0" dirty="0">
                <a:ln>
                  <a:noFill/>
                </a:ln>
                <a:solidFill>
                  <a:srgbClr val="1071B9"/>
                </a:solidFill>
                <a:effectLst/>
                <a:uLnTx/>
                <a:uFillTx/>
                <a:latin typeface="Arial" panose="020B0604020202020204"/>
                <a:ea typeface="+mn-ea"/>
                <a:cs typeface="+mn-cs"/>
              </a:rPr>
              <a:t> </a:t>
            </a:r>
          </a:p>
        </p:txBody>
      </p:sp>
    </p:spTree>
    <p:custDataLst>
      <p:tags r:id="rId1"/>
    </p:custDataLst>
    <p:extLst>
      <p:ext uri="{BB962C8B-B14F-4D97-AF65-F5344CB8AC3E}">
        <p14:creationId xmlns:p14="http://schemas.microsoft.com/office/powerpoint/2010/main" val="52016301"/>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MCRI Template 03-14-07">
  <a:themeElements>
    <a:clrScheme name="Custom 3">
      <a:dk1>
        <a:srgbClr val="000000"/>
      </a:dk1>
      <a:lt1>
        <a:srgbClr val="FFFFFF"/>
      </a:lt1>
      <a:dk2>
        <a:srgbClr val="000000"/>
      </a:dk2>
      <a:lt2>
        <a:srgbClr val="808080"/>
      </a:lt2>
      <a:accent1>
        <a:srgbClr val="B3C3D3"/>
      </a:accent1>
      <a:accent2>
        <a:srgbClr val="1071B9"/>
      </a:accent2>
      <a:accent3>
        <a:srgbClr val="FFFFFF"/>
      </a:accent3>
      <a:accent4>
        <a:srgbClr val="000000"/>
      </a:accent4>
      <a:accent5>
        <a:srgbClr val="DAEDEF"/>
      </a:accent5>
      <a:accent6>
        <a:srgbClr val="2D2D8A"/>
      </a:accent6>
      <a:hlink>
        <a:srgbClr val="1F78C0"/>
      </a:hlink>
      <a:folHlink>
        <a:srgbClr val="005D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66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6699"/>
            </a:solidFill>
            <a:effectLst/>
            <a:latin typeface="Arial" charset="0"/>
          </a:defRPr>
        </a:defPPr>
      </a:lstStyle>
    </a:lnDef>
  </a:objectDefaults>
  <a:extraClrSchemeLst>
    <a:extraClrScheme>
      <a:clrScheme name="MCRI Template 03-14-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CRI Template 03-14-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CRI Template 03-14-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CRI Template 03-14-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CRI Template 03-14-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CRI Template 03-14-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CRI Template 03-14-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CRI Template 03-14-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CRI Template 03-14-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CRI Template 03-14-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CRI Template 03-14-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CRI Template 03-14-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MCRI Template 03-14-07">
  <a:themeElements>
    <a:clrScheme name="Custom 3">
      <a:dk1>
        <a:srgbClr val="000000"/>
      </a:dk1>
      <a:lt1>
        <a:srgbClr val="FFFFFF"/>
      </a:lt1>
      <a:dk2>
        <a:srgbClr val="000000"/>
      </a:dk2>
      <a:lt2>
        <a:srgbClr val="808080"/>
      </a:lt2>
      <a:accent1>
        <a:srgbClr val="B3C3D3"/>
      </a:accent1>
      <a:accent2>
        <a:srgbClr val="1071B9"/>
      </a:accent2>
      <a:accent3>
        <a:srgbClr val="FFFFFF"/>
      </a:accent3>
      <a:accent4>
        <a:srgbClr val="000000"/>
      </a:accent4>
      <a:accent5>
        <a:srgbClr val="DAEDEF"/>
      </a:accent5>
      <a:accent6>
        <a:srgbClr val="2D2D8A"/>
      </a:accent6>
      <a:hlink>
        <a:srgbClr val="1F78C0"/>
      </a:hlink>
      <a:folHlink>
        <a:srgbClr val="005D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66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6699"/>
            </a:solidFill>
            <a:effectLst/>
            <a:latin typeface="Arial" charset="0"/>
          </a:defRPr>
        </a:defPPr>
      </a:lstStyle>
    </a:lnDef>
  </a:objectDefaults>
  <a:extraClrSchemeLst>
    <a:extraClrScheme>
      <a:clrScheme name="MCRI Template 03-14-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CRI Template 03-14-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CRI Template 03-14-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CRI Template 03-14-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CRI Template 03-14-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CRI Template 03-14-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CRI Template 03-14-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CRI Template 03-14-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CRI Template 03-14-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CRI Template 03-14-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CRI Template 03-14-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CRI Template 03-14-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MCRI Template 03-14-07">
  <a:themeElements>
    <a:clrScheme name="Custom 3">
      <a:dk1>
        <a:srgbClr val="000000"/>
      </a:dk1>
      <a:lt1>
        <a:srgbClr val="FFFFFF"/>
      </a:lt1>
      <a:dk2>
        <a:srgbClr val="000000"/>
      </a:dk2>
      <a:lt2>
        <a:srgbClr val="808080"/>
      </a:lt2>
      <a:accent1>
        <a:srgbClr val="B3C3D3"/>
      </a:accent1>
      <a:accent2>
        <a:srgbClr val="1071B9"/>
      </a:accent2>
      <a:accent3>
        <a:srgbClr val="FFFFFF"/>
      </a:accent3>
      <a:accent4>
        <a:srgbClr val="000000"/>
      </a:accent4>
      <a:accent5>
        <a:srgbClr val="DAEDEF"/>
      </a:accent5>
      <a:accent6>
        <a:srgbClr val="2D2D8A"/>
      </a:accent6>
      <a:hlink>
        <a:srgbClr val="1F78C0"/>
      </a:hlink>
      <a:folHlink>
        <a:srgbClr val="005D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66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6699"/>
            </a:solidFill>
            <a:effectLst/>
            <a:latin typeface="Arial" charset="0"/>
          </a:defRPr>
        </a:defPPr>
      </a:lstStyle>
    </a:lnDef>
  </a:objectDefaults>
  <a:extraClrSchemeLst>
    <a:extraClrScheme>
      <a:clrScheme name="MCRI Template 03-14-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CRI Template 03-14-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CRI Template 03-14-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CRI Template 03-14-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CRI Template 03-14-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CRI Template 03-14-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CRI Template 03-14-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CRI Template 03-14-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CRI Template 03-14-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CRI Template 03-14-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CRI Template 03-14-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CRI Template 03-14-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8f509ee-0e07-4739-86e5-4c23e80f2294" xsi:nil="true"/>
    <lcf76f155ced4ddcb4097134ff3c332f xmlns="fb938522-337a-4aff-aaca-9aa7f61f1a2e">
      <Terms xmlns="http://schemas.microsoft.com/office/infopath/2007/PartnerControls"/>
    </lcf76f155ced4ddcb4097134ff3c332f>
    <SharedWithUsers xmlns="58f509ee-0e07-4739-86e5-4c23e80f2294">
      <UserInfo>
        <DisplayName>Eakes, Charles (FMCSA)</DisplayName>
        <AccountId>253</AccountId>
        <AccountType/>
      </UserInfo>
      <UserInfo>
        <DisplayName>Price, Bryan (FMCSA)</DisplayName>
        <AccountId>43</AccountId>
        <AccountType/>
      </UserInfo>
      <UserInfo>
        <DisplayName>Johnson, Stacy (FMCSA)</DisplayName>
        <AccountId>256</AccountId>
        <AccountType/>
      </UserInfo>
      <UserInfo>
        <DisplayName>Zak, Walter (Volpe)</DisplayName>
        <AccountId>241</AccountId>
        <AccountType/>
      </UserInfo>
      <UserInfo>
        <DisplayName>Luu, Kathryn (Volpe)</DisplayName>
        <AccountId>900</AccountId>
        <AccountType/>
      </UserInfo>
      <UserInfo>
        <DisplayName>Roche, Hayley (Volpe)</DisplayName>
        <AccountId>304</AccountId>
        <AccountType/>
      </UserInfo>
      <UserInfo>
        <DisplayName>Hacker, Elizabeth (Volpe)</DisplayName>
        <AccountId>289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47D927560F17498DD3A3FB7893CA54" ma:contentTypeVersion="15" ma:contentTypeDescription="Create a new document." ma:contentTypeScope="" ma:versionID="bd613e19c02db41b958cbc47b8e96355">
  <xsd:schema xmlns:xsd="http://www.w3.org/2001/XMLSchema" xmlns:xs="http://www.w3.org/2001/XMLSchema" xmlns:p="http://schemas.microsoft.com/office/2006/metadata/properties" xmlns:ns2="fb938522-337a-4aff-aaca-9aa7f61f1a2e" xmlns:ns3="58f509ee-0e07-4739-86e5-4c23e80f2294" targetNamespace="http://schemas.microsoft.com/office/2006/metadata/properties" ma:root="true" ma:fieldsID="d5de39e7833bfd8f7d7e14e6bdfd7902" ns2:_="" ns3:_="">
    <xsd:import namespace="fb938522-337a-4aff-aaca-9aa7f61f1a2e"/>
    <xsd:import namespace="58f509ee-0e07-4739-86e5-4c23e80f22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938522-337a-4aff-aaca-9aa7f61f1a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f509ee-0e07-4739-86e5-4c23e80f229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ff641a7-791b-4bc0-a1bb-74a48bba16fd}" ma:internalName="TaxCatchAll" ma:showField="CatchAllData" ma:web="58f509ee-0e07-4739-86e5-4c23e80f22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E22D95BC-B93F-4542-AEE0-52315CEE0038}">
  <ds:schemaRef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fb938522-337a-4aff-aaca-9aa7f61f1a2e"/>
    <ds:schemaRef ds:uri="http://schemas.microsoft.com/office/2006/documentManagement/types"/>
    <ds:schemaRef ds:uri="58f509ee-0e07-4739-86e5-4c23e80f2294"/>
    <ds:schemaRef ds:uri="http://www.w3.org/XML/1998/namespace"/>
    <ds:schemaRef ds:uri="http://purl.org/dc/dcmitype/"/>
  </ds:schemaRefs>
</ds:datastoreItem>
</file>

<file path=customXml/itemProps2.xml><?xml version="1.0" encoding="utf-8"?>
<ds:datastoreItem xmlns:ds="http://schemas.openxmlformats.org/officeDocument/2006/customXml" ds:itemID="{896CAAF8-A2DD-49A2-A951-7F184B2C0B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938522-337a-4aff-aaca-9aa7f61f1a2e"/>
    <ds:schemaRef ds:uri="58f509ee-0e07-4739-86e5-4c23e80f22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9131B7-06F2-4125-8607-4732703220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839</TotalTime>
  <Words>8560</Words>
  <Application>Microsoft Office PowerPoint</Application>
  <PresentationFormat>Widescreen</PresentationFormat>
  <Paragraphs>786</Paragraphs>
  <Slides>62</Slides>
  <Notes>61</Notes>
  <HiddenSlides>1</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3_MCRI Template 03-14-07</vt:lpstr>
      <vt:lpstr>4_MCRI Template 03-14-07</vt:lpstr>
      <vt:lpstr>9_MCRI Template 03-14-07</vt:lpstr>
      <vt:lpstr>PowerPoint Presentation</vt:lpstr>
      <vt:lpstr>PowerPoint Presentation</vt:lpstr>
      <vt:lpstr>PowerPoint Presentation</vt:lpstr>
      <vt:lpstr>Overview of the Clearinghouse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Queries and Consent Requests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Violations and Return-to-Duty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Common Issues and 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registered? If not, register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FMCSA</dc:title>
  <dc:creator>Marshall, Gian (FMCSA)</dc:creator>
  <cp:lastModifiedBy>Hacker, Elizabeth (Volpe)</cp:lastModifiedBy>
  <cp:revision>23</cp:revision>
  <cp:lastPrinted>2019-02-19T19:38:55Z</cp:lastPrinted>
  <dcterms:created xsi:type="dcterms:W3CDTF">2018-03-02T12:54:57Z</dcterms:created>
  <dcterms:modified xsi:type="dcterms:W3CDTF">2023-10-18T19:44:41Z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0x0101003447D927560F17498DD3A3FB7893CA54</vt:lpwstr>
  </property>
  <property fmtid="{D5CDD505-2E9C-101B-9397-08002B2CF9AE}" pid="3" name="MediaServiceImageTags">
    <vt:lpwstr/>
  </property>
</Properties>
</file>